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8" r:id="rId3"/>
    <p:sldId id="261" r:id="rId4"/>
    <p:sldId id="272" r:id="rId5"/>
    <p:sldId id="262" r:id="rId6"/>
    <p:sldId id="263" r:id="rId7"/>
    <p:sldId id="273" r:id="rId8"/>
    <p:sldId id="264" r:id="rId9"/>
    <p:sldId id="270" r:id="rId10"/>
  </p:sldIdLst>
  <p:sldSz cx="9144000" cy="6858000" type="screen4x3"/>
  <p:notesSz cx="6781800" cy="9926638"/>
  <p:defaultTextStyle>
    <a:defPPr>
      <a:defRPr lang="en-GB"/>
    </a:defPPr>
    <a:lvl1pPr algn="l" rtl="0" fontAlgn="base">
      <a:spcBef>
        <a:spcPct val="0"/>
      </a:spcBef>
      <a:spcAft>
        <a:spcPct val="0"/>
      </a:spcAft>
      <a:defRPr sz="4000" kern="1200">
        <a:solidFill>
          <a:schemeClr val="tx1"/>
        </a:solidFill>
        <a:latin typeface="Stencil" pitchFamily="82" charset="0"/>
        <a:ea typeface="+mn-ea"/>
        <a:cs typeface="+mn-cs"/>
      </a:defRPr>
    </a:lvl1pPr>
    <a:lvl2pPr marL="457200" algn="l" rtl="0" fontAlgn="base">
      <a:spcBef>
        <a:spcPct val="0"/>
      </a:spcBef>
      <a:spcAft>
        <a:spcPct val="0"/>
      </a:spcAft>
      <a:defRPr sz="4000" kern="1200">
        <a:solidFill>
          <a:schemeClr val="tx1"/>
        </a:solidFill>
        <a:latin typeface="Stencil" pitchFamily="82" charset="0"/>
        <a:ea typeface="+mn-ea"/>
        <a:cs typeface="+mn-cs"/>
      </a:defRPr>
    </a:lvl2pPr>
    <a:lvl3pPr marL="914400" algn="l" rtl="0" fontAlgn="base">
      <a:spcBef>
        <a:spcPct val="0"/>
      </a:spcBef>
      <a:spcAft>
        <a:spcPct val="0"/>
      </a:spcAft>
      <a:defRPr sz="4000" kern="1200">
        <a:solidFill>
          <a:schemeClr val="tx1"/>
        </a:solidFill>
        <a:latin typeface="Stencil" pitchFamily="82" charset="0"/>
        <a:ea typeface="+mn-ea"/>
        <a:cs typeface="+mn-cs"/>
      </a:defRPr>
    </a:lvl3pPr>
    <a:lvl4pPr marL="1371600" algn="l" rtl="0" fontAlgn="base">
      <a:spcBef>
        <a:spcPct val="0"/>
      </a:spcBef>
      <a:spcAft>
        <a:spcPct val="0"/>
      </a:spcAft>
      <a:defRPr sz="4000" kern="1200">
        <a:solidFill>
          <a:schemeClr val="tx1"/>
        </a:solidFill>
        <a:latin typeface="Stencil" pitchFamily="82" charset="0"/>
        <a:ea typeface="+mn-ea"/>
        <a:cs typeface="+mn-cs"/>
      </a:defRPr>
    </a:lvl4pPr>
    <a:lvl5pPr marL="1828800" algn="l" rtl="0" fontAlgn="base">
      <a:spcBef>
        <a:spcPct val="0"/>
      </a:spcBef>
      <a:spcAft>
        <a:spcPct val="0"/>
      </a:spcAft>
      <a:defRPr sz="4000" kern="1200">
        <a:solidFill>
          <a:schemeClr val="tx1"/>
        </a:solidFill>
        <a:latin typeface="Stencil" pitchFamily="82" charset="0"/>
        <a:ea typeface="+mn-ea"/>
        <a:cs typeface="+mn-cs"/>
      </a:defRPr>
    </a:lvl5pPr>
    <a:lvl6pPr marL="2286000" algn="l" defTabSz="914400" rtl="0" eaLnBrk="1" latinLnBrk="0" hangingPunct="1">
      <a:defRPr sz="4000" kern="1200">
        <a:solidFill>
          <a:schemeClr val="tx1"/>
        </a:solidFill>
        <a:latin typeface="Stencil" pitchFamily="82" charset="0"/>
        <a:ea typeface="+mn-ea"/>
        <a:cs typeface="+mn-cs"/>
      </a:defRPr>
    </a:lvl6pPr>
    <a:lvl7pPr marL="2743200" algn="l" defTabSz="914400" rtl="0" eaLnBrk="1" latinLnBrk="0" hangingPunct="1">
      <a:defRPr sz="4000" kern="1200">
        <a:solidFill>
          <a:schemeClr val="tx1"/>
        </a:solidFill>
        <a:latin typeface="Stencil" pitchFamily="82" charset="0"/>
        <a:ea typeface="+mn-ea"/>
        <a:cs typeface="+mn-cs"/>
      </a:defRPr>
    </a:lvl7pPr>
    <a:lvl8pPr marL="3200400" algn="l" defTabSz="914400" rtl="0" eaLnBrk="1" latinLnBrk="0" hangingPunct="1">
      <a:defRPr sz="4000" kern="1200">
        <a:solidFill>
          <a:schemeClr val="tx1"/>
        </a:solidFill>
        <a:latin typeface="Stencil" pitchFamily="82" charset="0"/>
        <a:ea typeface="+mn-ea"/>
        <a:cs typeface="+mn-cs"/>
      </a:defRPr>
    </a:lvl8pPr>
    <a:lvl9pPr marL="3657600" algn="l" defTabSz="914400" rtl="0" eaLnBrk="1" latinLnBrk="0" hangingPunct="1">
      <a:defRPr sz="4000" kern="1200">
        <a:solidFill>
          <a:schemeClr val="tx1"/>
        </a:solidFill>
        <a:latin typeface="Stencil"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6600CC"/>
    <a:srgbClr val="CC0000"/>
    <a:srgbClr val="FF6600"/>
    <a:srgbClr val="0000CC"/>
    <a:srgbClr val="008080"/>
    <a:srgbClr val="3333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varScale="1">
        <p:scale>
          <a:sx n="73" d="100"/>
          <a:sy n="73" d="100"/>
        </p:scale>
        <p:origin x="145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56323" name="Rectangle 3"/>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56324" name="Rectangle 4"/>
          <p:cNvSpPr>
            <a:spLocks noGrp="1" noChangeArrowheads="1"/>
          </p:cNvSpPr>
          <p:nvPr>
            <p:ph type="ftr" sz="quarter" idx="2"/>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56325" name="Rectangle 5"/>
          <p:cNvSpPr>
            <a:spLocks noGrp="1" noChangeArrowheads="1"/>
          </p:cNvSpPr>
          <p:nvPr>
            <p:ph type="sldNum" sz="quarter" idx="3"/>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7FA9F9C-A8A4-48A4-AEC7-CBC947ED98EB}" type="slidenum">
              <a:rPr lang="en-GB"/>
              <a:pPr>
                <a:defRPr/>
              </a:pPr>
              <a:t>‹#›</a:t>
            </a:fld>
            <a:endParaRPr lang="en-GB"/>
          </a:p>
        </p:txBody>
      </p:sp>
    </p:spTree>
    <p:extLst>
      <p:ext uri="{BB962C8B-B14F-4D97-AF65-F5344CB8AC3E}">
        <p14:creationId xmlns:p14="http://schemas.microsoft.com/office/powerpoint/2010/main" val="206010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9219"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9223" name="Rectangle 7"/>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4B01F42-9962-49C8-B292-68355855737B}" type="slidenum">
              <a:rPr lang="en-GB"/>
              <a:pPr>
                <a:defRPr/>
              </a:pPr>
              <a:t>‹#›</a:t>
            </a:fld>
            <a:endParaRPr lang="en-GB"/>
          </a:p>
        </p:txBody>
      </p:sp>
    </p:spTree>
    <p:extLst>
      <p:ext uri="{BB962C8B-B14F-4D97-AF65-F5344CB8AC3E}">
        <p14:creationId xmlns:p14="http://schemas.microsoft.com/office/powerpoint/2010/main" val="2893026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kidshealth.org/teen/your_body/skin_stuff/acn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kidshealth.org/teen/sexual_health/girls/vdischarge.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kidshealth.org/teen/sexual_health/guys/normal_erection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878E354-DAAC-4CAA-AC83-778DA90EE415}" type="slidenum">
              <a:rPr lang="en-GB" smtClean="0"/>
              <a:pPr/>
              <a:t>2</a:t>
            </a:fld>
            <a:endParaRPr lang="en-GB"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CB68CA8E-CEF3-4FAE-BA2A-C4A5A8B88FD9}" type="slidenum">
              <a:rPr lang="en-GB" smtClean="0"/>
              <a:pPr/>
              <a:t>3</a:t>
            </a:fld>
            <a:endParaRPr lang="en-GB"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DF10E62-9448-4C0F-88B5-5AE6C3A85B5F}" type="slidenum">
              <a:rPr lang="en-GB" smtClean="0"/>
              <a:pPr/>
              <a:t>5</a:t>
            </a:fld>
            <a:endParaRPr lang="en-GB"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GB" smtClean="0"/>
              <a:t>Another thing that comes with puberty is </a:t>
            </a:r>
            <a:r>
              <a:rPr lang="en-GB" smtClean="0">
                <a:hlinkClick r:id="rId3"/>
              </a:rPr>
              <a:t>acne</a:t>
            </a:r>
            <a:r>
              <a:rPr lang="en-GB" smtClean="0"/>
              <a:t>, or pimples. Acne is triggered by puberty hormones. Pimples usually start around the beginning of puberty and can stick around during adolescence (the teen years). You may notice pimples on your face, your upper back, or your upper chest. It helps to keep your skin clean, and your doctor will be able to offer some suggestions for clearing up acne. The good news about acne is that it usually gets better or disappears by the end of adolescence.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AC14AA2A-89F2-4E18-A8AC-F5447BB2C8E6}" type="slidenum">
              <a:rPr lang="en-GB" smtClean="0"/>
              <a:pPr/>
              <a:t>6</a:t>
            </a:fld>
            <a:endParaRPr lang="en-GB"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GB" smtClean="0"/>
              <a:t>A lot of teens notice that they have a new smell under their arms and elsewhere on their bodies when they enter puberty, and it's not a pretty one. That smell is body odor, and everyone gets it. As you enter puberty, the puberty hormones affect glands in your skin, and the glands make chemicals that smell bad. These chemicals put the </a:t>
            </a:r>
            <a:r>
              <a:rPr lang="en-GB" i="1" smtClean="0"/>
              <a:t>scent</a:t>
            </a:r>
            <a:r>
              <a:rPr lang="en-GB" smtClean="0"/>
              <a:t> in adolescent!</a:t>
            </a:r>
          </a:p>
          <a:p>
            <a:pPr eaLnBrk="1" hangingPunct="1"/>
            <a:r>
              <a:rPr lang="en-GB" smtClean="0"/>
              <a:t>So what can you do to feel less stinky? Well, keeping clean is a good way to lessen the smell. You might want to take a shower every day, either in the morning before school, or the night before. Using deodorant (or deodorant with antiperspirant) every day can help keep body odor in check, too.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EE814AA1-A1B7-4B0A-97A3-932D535A713F}" type="slidenum">
              <a:rPr lang="en-GB" smtClean="0"/>
              <a:pPr/>
              <a:t>8</a:t>
            </a:fld>
            <a:endParaRPr lang="en-GB"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GB" smtClean="0"/>
              <a:t>Guys and girls will also notice other body changes as they enter puberty, and they're all normal changes. Girls might see and feel a white, mucous-like </a:t>
            </a:r>
            <a:r>
              <a:rPr lang="en-GB" smtClean="0">
                <a:hlinkClick r:id="rId3"/>
              </a:rPr>
              <a:t>discharge</a:t>
            </a:r>
            <a:r>
              <a:rPr lang="en-GB" smtClean="0"/>
              <a:t> from the vagina. This doesn't mean anything is wrong — it is just another sign of your changing body and hormones.</a:t>
            </a:r>
          </a:p>
          <a:p>
            <a:pPr eaLnBrk="1" hangingPunct="1"/>
            <a:r>
              <a:rPr lang="en-GB" smtClean="0"/>
              <a:t>Guys will start to get </a:t>
            </a:r>
            <a:r>
              <a:rPr lang="en-GB" smtClean="0">
                <a:hlinkClick r:id="rId4"/>
              </a:rPr>
              <a:t>erections</a:t>
            </a:r>
            <a:r>
              <a:rPr lang="en-GB" smtClean="0"/>
              <a:t> (when the penis fills with blood and becomes hard). Erections happen when guys fantasize and think about sexual things or sometimes for no reason at all. They may experience something called nocturnal emissions (or wet dreams), when the penis becomes erect while a guy is sleeping and he ejaculates. When a guy ejaculates, semen comes out of the penis — semen is a fluid that contains sperm. That's why they're called wet dreams — they happen when you're sleeping and your underwear or the bed might be a little wet when you wake up. Wet dreams become less frequent as guys progress through puberty, and they eventually stop. Guys will also notice that their voices may "crack" and eventually get deeper.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178665C3-248A-4A7A-B716-03BF0BAAE979}" type="slidenum">
              <a:rPr lang="en-GB" smtClean="0"/>
              <a:pPr/>
              <a:t>9</a:t>
            </a:fld>
            <a:endParaRPr lang="en-GB"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3EF656-E757-4CE7-B15B-66E9E4C14DF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8FC424-B016-4852-B2B7-7B1BED4294D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A826D3-3175-4C6C-8B66-5A06EC1BE09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2D66BE-B73E-43CA-910F-FB509319401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337437-E035-4AB2-B2ED-0E3E2FC684F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A0950F-8872-460F-9F81-340104208B6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1CB2B38-DA6E-4B25-81D3-8A46BF5381E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1D18337-7DCE-47D9-B317-D910865B8D1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39A174C-115B-40AF-BF4F-5FEDC061511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8C6E477-E873-4586-97E1-54BDE2D780A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541B2E3-C018-4F52-B78E-DCAD82F96C0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8DBA10C-F762-4FCD-9792-049907F3FC0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FB5010D-20BD-4A69-BB91-416FC83AB80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02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ogle.co.uk/url?q=https://dmcohen01.wordpress.com/tag/successful/&amp;sa=U&amp;ei=oggxVbKNJMfnavemgJAO&amp;ved=0CDwQ9QEwEw&amp;usg=AFQjCNFppbdsCxTUzvIOOr0McQZMBivjUQ" TargetMode="External"/><Relationship Id="rId5" Type="http://schemas.openxmlformats.org/officeDocument/2006/relationships/image" Target="../media/image4.png"/><Relationship Id="rId4" Type="http://schemas.openxmlformats.org/officeDocument/2006/relationships/hyperlink" Target="//upload.wikimedia.org/wikipedia/en/0/0e/Outline-body.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vignette3.wikia.nocookie.net/simpsons/images/b/bb/Shauna.png/revision/latest?cb=201307142235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jpeg"/><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1302-20130215-MoreMonstersPattern"/>
          <p:cNvPicPr>
            <a:picLocks noChangeAspect="1" noChangeArrowheads="1"/>
          </p:cNvPicPr>
          <p:nvPr/>
        </p:nvPicPr>
        <p:blipFill>
          <a:blip r:embed="rId2"/>
          <a:srcRect/>
          <a:stretch>
            <a:fillRect/>
          </a:stretch>
        </p:blipFill>
        <p:spPr bwMode="auto">
          <a:xfrm>
            <a:off x="-323850" y="115888"/>
            <a:ext cx="9248775" cy="6881812"/>
          </a:xfrm>
          <a:prstGeom prst="rect">
            <a:avLst/>
          </a:prstGeom>
          <a:noFill/>
          <a:ln w="9525">
            <a:noFill/>
            <a:miter lim="800000"/>
            <a:headEnd/>
            <a:tailEnd/>
          </a:ln>
        </p:spPr>
      </p:pic>
      <p:sp>
        <p:nvSpPr>
          <p:cNvPr id="2055" name="Text Box 7"/>
          <p:cNvSpPr txBox="1">
            <a:spLocks noChangeArrowheads="1"/>
          </p:cNvSpPr>
          <p:nvPr/>
        </p:nvSpPr>
        <p:spPr bwMode="auto">
          <a:xfrm rot="-1015596">
            <a:off x="468313" y="1052513"/>
            <a:ext cx="4811712" cy="1311275"/>
          </a:xfrm>
          <a:prstGeom prst="rect">
            <a:avLst/>
          </a:prstGeom>
          <a:solidFill>
            <a:schemeClr val="bg1">
              <a:alpha val="90979"/>
            </a:schemeClr>
          </a:solidFill>
          <a:ln w="9525">
            <a:noFill/>
            <a:miter lim="800000"/>
            <a:headEnd/>
            <a:tailEnd/>
          </a:ln>
        </p:spPr>
        <p:txBody>
          <a:bodyPr>
            <a:spAutoFit/>
          </a:bodyPr>
          <a:lstStyle/>
          <a:p>
            <a:pPr>
              <a:spcBef>
                <a:spcPct val="50000"/>
              </a:spcBef>
            </a:pPr>
            <a:r>
              <a:rPr lang="en-GB" sz="8000"/>
              <a:t>Puberty</a:t>
            </a:r>
          </a:p>
        </p:txBody>
      </p:sp>
      <p:sp>
        <p:nvSpPr>
          <p:cNvPr id="2057" name="Text Box 9"/>
          <p:cNvSpPr txBox="1">
            <a:spLocks noChangeArrowheads="1"/>
          </p:cNvSpPr>
          <p:nvPr/>
        </p:nvSpPr>
        <p:spPr bwMode="auto">
          <a:xfrm rot="895587">
            <a:off x="4211638" y="3644900"/>
            <a:ext cx="4319587" cy="762000"/>
          </a:xfrm>
          <a:prstGeom prst="rect">
            <a:avLst/>
          </a:prstGeom>
          <a:solidFill>
            <a:schemeClr val="bg1">
              <a:alpha val="89018"/>
            </a:schemeClr>
          </a:solidFill>
          <a:ln w="9525">
            <a:noFill/>
            <a:miter lim="800000"/>
            <a:headEnd/>
            <a:tailEnd/>
          </a:ln>
        </p:spPr>
        <p:txBody>
          <a:bodyPr>
            <a:spAutoFit/>
          </a:bodyPr>
          <a:lstStyle/>
          <a:p>
            <a:pPr>
              <a:spcBef>
                <a:spcPct val="50000"/>
              </a:spcBef>
            </a:pPr>
            <a:r>
              <a:rPr lang="en-GB" sz="4400"/>
              <a:t>Body Changes</a:t>
            </a:r>
          </a:p>
        </p:txBody>
      </p:sp>
      <p:sp>
        <p:nvSpPr>
          <p:cNvPr id="16388" name="Text Box 11"/>
          <p:cNvSpPr txBox="1">
            <a:spLocks noChangeArrowheads="1"/>
          </p:cNvSpPr>
          <p:nvPr/>
        </p:nvSpPr>
        <p:spPr bwMode="auto">
          <a:xfrm>
            <a:off x="611188" y="5589588"/>
            <a:ext cx="1536700" cy="579437"/>
          </a:xfrm>
          <a:prstGeom prst="rect">
            <a:avLst/>
          </a:prstGeom>
          <a:solidFill>
            <a:schemeClr val="bg1">
              <a:alpha val="90979"/>
            </a:schemeClr>
          </a:solidFill>
          <a:ln w="9525">
            <a:noFill/>
            <a:miter lim="800000"/>
            <a:headEnd/>
            <a:tailEnd/>
          </a:ln>
        </p:spPr>
        <p:txBody>
          <a:bodyPr wrap="none">
            <a:spAutoFit/>
          </a:bodyPr>
          <a:lstStyle/>
          <a:p>
            <a:r>
              <a:rPr lang="en-GB" sz="3200"/>
              <a:t>Year 6</a:t>
            </a:r>
          </a:p>
        </p:txBody>
      </p:sp>
      <p:sp>
        <p:nvSpPr>
          <p:cNvPr id="16389" name="Text Box 12"/>
          <p:cNvSpPr txBox="1">
            <a:spLocks noChangeArrowheads="1"/>
          </p:cNvSpPr>
          <p:nvPr/>
        </p:nvSpPr>
        <p:spPr bwMode="auto">
          <a:xfrm>
            <a:off x="3132138" y="5445125"/>
            <a:ext cx="4608512"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16390" name="Text Box 13"/>
          <p:cNvSpPr txBox="1">
            <a:spLocks noChangeArrowheads="1"/>
          </p:cNvSpPr>
          <p:nvPr/>
        </p:nvSpPr>
        <p:spPr bwMode="auto">
          <a:xfrm>
            <a:off x="3492500" y="5661025"/>
            <a:ext cx="3311525" cy="1054100"/>
          </a:xfrm>
          <a:prstGeom prst="rect">
            <a:avLst/>
          </a:prstGeom>
          <a:solidFill>
            <a:schemeClr val="bg1"/>
          </a:solidFill>
          <a:ln w="9525">
            <a:noFill/>
            <a:miter lim="800000"/>
            <a:headEnd/>
            <a:tailEnd/>
          </a:ln>
        </p:spPr>
        <p:txBody>
          <a:bodyPr>
            <a:spAutoFit/>
          </a:bodyPr>
          <a:lstStyle/>
          <a:p>
            <a:pPr>
              <a:spcBef>
                <a:spcPct val="50000"/>
              </a:spcBef>
            </a:pPr>
            <a:r>
              <a:rPr lang="en-GB" sz="1800">
                <a:latin typeface="Arial" charset="0"/>
              </a:rPr>
              <a:t>Presented by Michelle Wilmot CNN</a:t>
            </a:r>
          </a:p>
          <a:p>
            <a:pPr>
              <a:spcBef>
                <a:spcPct val="50000"/>
              </a:spcBef>
            </a:pPr>
            <a:r>
              <a:rPr lang="en-GB" sz="1800">
                <a:latin typeface="Arial" charset="0"/>
              </a:rPr>
              <a:t>School Nurse Team</a:t>
            </a:r>
          </a:p>
        </p:txBody>
      </p:sp>
      <p:pic>
        <p:nvPicPr>
          <p:cNvPr id="16391" name="Picture 1"/>
          <p:cNvPicPr>
            <a:picLocks noChangeAspect="1" noChangeArrowheads="1"/>
          </p:cNvPicPr>
          <p:nvPr/>
        </p:nvPicPr>
        <p:blipFill>
          <a:blip r:embed="rId3"/>
          <a:srcRect/>
          <a:stretch>
            <a:fillRect/>
          </a:stretch>
        </p:blipFill>
        <p:spPr bwMode="auto">
          <a:xfrm>
            <a:off x="7380288" y="5489575"/>
            <a:ext cx="1368425" cy="1368425"/>
          </a:xfrm>
          <a:prstGeom prst="rect">
            <a:avLst/>
          </a:prstGeom>
          <a:noFill/>
          <a:ln w="9525">
            <a:noFill/>
            <a:miter lim="800000"/>
            <a:headEnd/>
            <a:tailEnd/>
          </a:ln>
        </p:spPr>
      </p:pic>
      <p:sp>
        <p:nvSpPr>
          <p:cNvPr id="16393" name="Text Box 17"/>
          <p:cNvSpPr txBox="1">
            <a:spLocks noChangeArrowheads="1"/>
          </p:cNvSpPr>
          <p:nvPr/>
        </p:nvSpPr>
        <p:spPr bwMode="auto">
          <a:xfrm flipV="1">
            <a:off x="4643438" y="5589588"/>
            <a:ext cx="1584325" cy="396875"/>
          </a:xfrm>
          <a:prstGeom prst="rect">
            <a:avLst/>
          </a:prstGeom>
          <a:noFill/>
          <a:ln w="9525">
            <a:noFill/>
            <a:miter lim="800000"/>
            <a:headEnd/>
            <a:tailEnd/>
          </a:ln>
        </p:spPr>
        <p:txBody>
          <a:bodyPr rot="10800000">
            <a:spAutoFit/>
          </a:bodyPr>
          <a:lstStyle/>
          <a:p>
            <a:pPr>
              <a:spcBef>
                <a:spcPct val="50000"/>
              </a:spcBef>
            </a:pPr>
            <a:endParaRPr lang="en-US" sz="2000">
              <a:latin typeface="Arial" charset="0"/>
            </a:endParaRPr>
          </a:p>
        </p:txBody>
      </p:sp>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861" y="0"/>
            <a:ext cx="3748063" cy="58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slide(fromBottom)">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slide(fromBottom)">
                                      <p:cBhvr>
                                        <p:cTn id="1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116013" y="274638"/>
            <a:ext cx="7570787" cy="1143000"/>
          </a:xfrm>
        </p:spPr>
        <p:txBody>
          <a:bodyPr/>
          <a:lstStyle/>
          <a:p>
            <a:pPr eaLnBrk="1" hangingPunct="1"/>
            <a:r>
              <a:rPr lang="en-GB" smtClean="0">
                <a:solidFill>
                  <a:schemeClr val="tx1"/>
                </a:solidFill>
                <a:latin typeface="Stencil" pitchFamily="82" charset="0"/>
              </a:rPr>
              <a:t>What Is Puberty ?</a:t>
            </a:r>
          </a:p>
        </p:txBody>
      </p:sp>
      <p:sp>
        <p:nvSpPr>
          <p:cNvPr id="5147" name="Rectangle 27"/>
          <p:cNvSpPr>
            <a:spLocks noGrp="1" noChangeArrowheads="1"/>
          </p:cNvSpPr>
          <p:nvPr>
            <p:ph type="body" idx="1"/>
          </p:nvPr>
        </p:nvSpPr>
        <p:spPr>
          <a:xfrm>
            <a:off x="2195513" y="1844675"/>
            <a:ext cx="6491287" cy="4281488"/>
          </a:xfrm>
        </p:spPr>
        <p:txBody>
          <a:bodyPr/>
          <a:lstStyle/>
          <a:p>
            <a:pPr algn="ctr" eaLnBrk="1" hangingPunct="1">
              <a:lnSpc>
                <a:spcPct val="90000"/>
              </a:lnSpc>
              <a:spcBef>
                <a:spcPct val="0"/>
              </a:spcBef>
            </a:pPr>
            <a:r>
              <a:rPr lang="en-GB" sz="2000" smtClean="0">
                <a:solidFill>
                  <a:srgbClr val="3333CC"/>
                </a:solidFill>
              </a:rPr>
              <a:t>When your body reaches a certain age, your brain releases special hormones that starts the changes of puberty</a:t>
            </a:r>
          </a:p>
          <a:p>
            <a:pPr algn="ctr" eaLnBrk="1" hangingPunct="1">
              <a:lnSpc>
                <a:spcPct val="90000"/>
              </a:lnSpc>
            </a:pPr>
            <a:r>
              <a:rPr lang="en-GB" sz="2000" smtClean="0">
                <a:solidFill>
                  <a:srgbClr val="008080"/>
                </a:solidFill>
              </a:rPr>
              <a:t>Each person is a little different, so everyone starts and goes through puberty on his or her body's own timing.</a:t>
            </a:r>
          </a:p>
          <a:p>
            <a:pPr algn="ctr" eaLnBrk="1" hangingPunct="1">
              <a:lnSpc>
                <a:spcPct val="90000"/>
              </a:lnSpc>
            </a:pPr>
            <a:r>
              <a:rPr lang="en-GB" sz="2000" smtClean="0">
                <a:solidFill>
                  <a:srgbClr val="FF6600"/>
                </a:solidFill>
              </a:rPr>
              <a:t>It is a period of time when your body changes from a child’s to an adult. Also called adolescence</a:t>
            </a:r>
          </a:p>
          <a:p>
            <a:pPr eaLnBrk="1" hangingPunct="1">
              <a:spcBef>
                <a:spcPct val="50000"/>
              </a:spcBef>
            </a:pPr>
            <a:r>
              <a:rPr lang="en-GB" sz="2000" smtClean="0"/>
              <a:t>Varies but mostly between the ages of 10 and 14 but may not end till late teens</a:t>
            </a:r>
          </a:p>
          <a:p>
            <a:pPr eaLnBrk="1" hangingPunct="1">
              <a:lnSpc>
                <a:spcPct val="90000"/>
              </a:lnSpc>
            </a:pPr>
            <a:endParaRPr lang="en-GB" sz="2000" smtClean="0">
              <a:solidFill>
                <a:srgbClr val="FF6600"/>
              </a:solidFill>
            </a:endParaRPr>
          </a:p>
          <a:p>
            <a:pPr eaLnBrk="1" hangingPunct="1">
              <a:lnSpc>
                <a:spcPct val="90000"/>
              </a:lnSpc>
              <a:buFontTx/>
              <a:buNone/>
            </a:pPr>
            <a:endParaRPr lang="en-GB" sz="1800" smtClean="0">
              <a:solidFill>
                <a:srgbClr val="FF6600"/>
              </a:solidFill>
            </a:endParaRPr>
          </a:p>
        </p:txBody>
      </p:sp>
      <p:pic>
        <p:nvPicPr>
          <p:cNvPr id="17411" name="Picture 5" descr="1302-20130215-MoreMonstersPattern"/>
          <p:cNvPicPr>
            <a:picLocks noChangeAspect="1" noChangeArrowheads="1"/>
          </p:cNvPicPr>
          <p:nvPr/>
        </p:nvPicPr>
        <p:blipFill>
          <a:blip r:embed="rId3"/>
          <a:srcRect l="32539" r="44792"/>
          <a:stretch>
            <a:fillRect/>
          </a:stretch>
        </p:blipFill>
        <p:spPr bwMode="auto">
          <a:xfrm>
            <a:off x="0" y="0"/>
            <a:ext cx="2089150" cy="6858000"/>
          </a:xfrm>
          <a:prstGeom prst="rect">
            <a:avLst/>
          </a:prstGeom>
          <a:noFill/>
          <a:ln w="9525">
            <a:noFill/>
            <a:miter lim="800000"/>
            <a:headEnd/>
            <a:tailEnd/>
          </a:ln>
        </p:spPr>
      </p:pic>
      <p:sp>
        <p:nvSpPr>
          <p:cNvPr id="17412" name="Rectangle 6"/>
          <p:cNvSpPr>
            <a:spLocks noChangeArrowheads="1"/>
          </p:cNvSpPr>
          <p:nvPr/>
        </p:nvSpPr>
        <p:spPr bwMode="auto">
          <a:xfrm>
            <a:off x="0" y="0"/>
            <a:ext cx="2124075" cy="6858000"/>
          </a:xfrm>
          <a:prstGeom prst="rect">
            <a:avLst/>
          </a:prstGeom>
          <a:solidFill>
            <a:schemeClr val="bg1">
              <a:alpha val="83920"/>
            </a:schemeClr>
          </a:solidFill>
          <a:ln w="9525">
            <a:noFill/>
            <a:miter lim="800000"/>
            <a:headEnd/>
            <a:tailEnd/>
          </a:ln>
        </p:spPr>
        <p:txBody>
          <a:bodyPr wrap="none" anchor="ctr"/>
          <a:lstStyle/>
          <a:p>
            <a:pPr algn="ctr"/>
            <a:endParaRPr lang="en-US" sz="1800">
              <a:latin typeface="Arial" charset="0"/>
            </a:endParaRPr>
          </a:p>
        </p:txBody>
      </p:sp>
      <p:pic>
        <p:nvPicPr>
          <p:cNvPr id="17413" name="Picture 7" descr="File:Outline-body.png">
            <a:hlinkClick r:id="rId4"/>
          </p:cNvPr>
          <p:cNvPicPr>
            <a:picLocks noChangeAspect="1" noChangeArrowheads="1"/>
          </p:cNvPicPr>
          <p:nvPr/>
        </p:nvPicPr>
        <p:blipFill>
          <a:blip r:embed="rId5"/>
          <a:srcRect l="2258" b="668"/>
          <a:stretch>
            <a:fillRect/>
          </a:stretch>
        </p:blipFill>
        <p:spPr bwMode="auto">
          <a:xfrm>
            <a:off x="250825" y="2708275"/>
            <a:ext cx="1652588" cy="3024188"/>
          </a:xfrm>
          <a:prstGeom prst="rect">
            <a:avLst/>
          </a:prstGeom>
          <a:noFill/>
          <a:ln w="9525">
            <a:noFill/>
            <a:miter lim="800000"/>
            <a:headEnd/>
            <a:tailEnd/>
          </a:ln>
        </p:spPr>
      </p:pic>
      <p:pic>
        <p:nvPicPr>
          <p:cNvPr id="17414" name="Picture 19" descr="ANd9GcRodZ_LpCd2oBH7nfayuvlNRBnxX3IIoh2Eq3x2p84OARtV2ejelX5Wyfg">
            <a:hlinkClick r:id="rId6"/>
          </p:cNvPr>
          <p:cNvPicPr>
            <a:picLocks noChangeAspect="1" noChangeArrowheads="1"/>
          </p:cNvPicPr>
          <p:nvPr/>
        </p:nvPicPr>
        <p:blipFill>
          <a:blip r:embed="rId7"/>
          <a:srcRect/>
          <a:stretch>
            <a:fillRect/>
          </a:stretch>
        </p:blipFill>
        <p:spPr bwMode="auto">
          <a:xfrm>
            <a:off x="4787900" y="5445125"/>
            <a:ext cx="1512888" cy="1152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47">
                                            <p:txEl>
                                              <p:pRg st="0" end="0"/>
                                            </p:txEl>
                                          </p:spTgt>
                                        </p:tgtEl>
                                        <p:attrNameLst>
                                          <p:attrName>style.visibility</p:attrName>
                                        </p:attrNameLst>
                                      </p:cBhvr>
                                      <p:to>
                                        <p:strVal val="visible"/>
                                      </p:to>
                                    </p:set>
                                    <p:animEffect transition="in" filter="slide(fromBottom)">
                                      <p:cBhvr>
                                        <p:cTn id="7" dur="500"/>
                                        <p:tgtEl>
                                          <p:spTgt spid="5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47">
                                            <p:txEl>
                                              <p:pRg st="1" end="1"/>
                                            </p:txEl>
                                          </p:spTgt>
                                        </p:tgtEl>
                                        <p:attrNameLst>
                                          <p:attrName>style.visibility</p:attrName>
                                        </p:attrNameLst>
                                      </p:cBhvr>
                                      <p:to>
                                        <p:strVal val="visible"/>
                                      </p:to>
                                    </p:set>
                                    <p:animEffect transition="in" filter="slide(fromBottom)">
                                      <p:cBhvr>
                                        <p:cTn id="12" dur="500"/>
                                        <p:tgtEl>
                                          <p:spTgt spid="5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147">
                                            <p:txEl>
                                              <p:pRg st="2" end="2"/>
                                            </p:txEl>
                                          </p:spTgt>
                                        </p:tgtEl>
                                        <p:attrNameLst>
                                          <p:attrName>style.visibility</p:attrName>
                                        </p:attrNameLst>
                                      </p:cBhvr>
                                      <p:to>
                                        <p:strVal val="visible"/>
                                      </p:to>
                                    </p:set>
                                    <p:animEffect transition="in" filter="slide(fromBottom)">
                                      <p:cBhvr>
                                        <p:cTn id="17" dur="500"/>
                                        <p:tgtEl>
                                          <p:spTgt spid="5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47">
                                            <p:txEl>
                                              <p:pRg st="3" end="3"/>
                                            </p:txEl>
                                          </p:spTgt>
                                        </p:tgtEl>
                                        <p:attrNameLst>
                                          <p:attrName>style.visibility</p:attrName>
                                        </p:attrNameLst>
                                      </p:cBhvr>
                                      <p:to>
                                        <p:strVal val="visible"/>
                                      </p:to>
                                    </p:set>
                                    <p:animEffect transition="in" filter="slide(fromBottom)">
                                      <p:cBhvr>
                                        <p:cTn id="22" dur="500"/>
                                        <p:tgtEl>
                                          <p:spTgt spid="5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GB" sz="4000" smtClean="0">
                <a:latin typeface="Stencil" pitchFamily="82" charset="0"/>
              </a:rPr>
              <a:t>            Girls</a:t>
            </a:r>
          </a:p>
        </p:txBody>
      </p:sp>
      <p:sp>
        <p:nvSpPr>
          <p:cNvPr id="19458" name="Rectangle 3"/>
          <p:cNvSpPr>
            <a:spLocks noGrp="1" noChangeArrowheads="1"/>
          </p:cNvSpPr>
          <p:nvPr>
            <p:ph type="body" sz="half" idx="1"/>
          </p:nvPr>
        </p:nvSpPr>
        <p:spPr/>
        <p:txBody>
          <a:bodyPr/>
          <a:lstStyle/>
          <a:p>
            <a:pPr eaLnBrk="1" hangingPunct="1">
              <a:buFontTx/>
              <a:buNone/>
            </a:pPr>
            <a:r>
              <a:rPr lang="en-GB" sz="2400" smtClean="0"/>
              <a:t>	</a:t>
            </a:r>
          </a:p>
          <a:p>
            <a:pPr eaLnBrk="1" hangingPunct="1"/>
            <a:endParaRPr lang="en-GB" sz="2400" smtClean="0"/>
          </a:p>
        </p:txBody>
      </p:sp>
      <p:sp>
        <p:nvSpPr>
          <p:cNvPr id="8241" name="Rectangle 49"/>
          <p:cNvSpPr>
            <a:spLocks noGrp="1" noChangeArrowheads="1"/>
          </p:cNvSpPr>
          <p:nvPr>
            <p:ph type="body" sz="half" idx="2"/>
          </p:nvPr>
        </p:nvSpPr>
        <p:spPr>
          <a:xfrm>
            <a:off x="2051050" y="1268413"/>
            <a:ext cx="6769100" cy="5589587"/>
          </a:xfrm>
        </p:spPr>
        <p:txBody>
          <a:bodyPr/>
          <a:lstStyle/>
          <a:p>
            <a:pPr eaLnBrk="1" hangingPunct="1">
              <a:buFontTx/>
              <a:buNone/>
            </a:pPr>
            <a:r>
              <a:rPr lang="en-GB" sz="1600" smtClean="0">
                <a:latin typeface="Tahoma" pitchFamily="34" charset="0"/>
              </a:rPr>
              <a:t>Mood swing	oily hair – greasy hair	Body sweats more </a:t>
            </a:r>
          </a:p>
          <a:p>
            <a:pPr eaLnBrk="1" hangingPunct="1">
              <a:buFontTx/>
              <a:buNone/>
            </a:pPr>
            <a:endParaRPr lang="en-GB" sz="1600" smtClean="0">
              <a:latin typeface="Tahoma" pitchFamily="34" charset="0"/>
            </a:endParaRPr>
          </a:p>
          <a:p>
            <a:pPr eaLnBrk="1" hangingPunct="1">
              <a:buFontTx/>
              <a:buNone/>
            </a:pPr>
            <a:endParaRPr lang="en-GB" sz="1600" smtClean="0">
              <a:latin typeface="Tahoma" pitchFamily="34" charset="0"/>
            </a:endParaRPr>
          </a:p>
          <a:p>
            <a:pPr eaLnBrk="1" hangingPunct="1">
              <a:buFontTx/>
              <a:buNone/>
            </a:pPr>
            <a:endParaRPr lang="en-GB" sz="1600" smtClean="0">
              <a:latin typeface="Tahoma" pitchFamily="34" charset="0"/>
            </a:endParaRPr>
          </a:p>
          <a:p>
            <a:pPr eaLnBrk="1" hangingPunct="1">
              <a:buFontTx/>
              <a:buNone/>
            </a:pPr>
            <a:r>
              <a:rPr lang="en-GB" sz="1600" smtClean="0">
                <a:latin typeface="Tahoma" pitchFamily="34" charset="0"/>
              </a:rPr>
              <a:t>Hair grows  under the arms			     oily skin - spots  </a:t>
            </a:r>
          </a:p>
          <a:p>
            <a:pPr eaLnBrk="1" hangingPunct="1">
              <a:buFontTx/>
              <a:buNone/>
            </a:pPr>
            <a:endParaRPr lang="en-GB" sz="1600" smtClean="0">
              <a:latin typeface="Tahoma" pitchFamily="34" charset="0"/>
            </a:endParaRPr>
          </a:p>
          <a:p>
            <a:pPr eaLnBrk="1" hangingPunct="1">
              <a:buFontTx/>
              <a:buNone/>
            </a:pPr>
            <a:r>
              <a:rPr lang="en-GB" sz="1600" smtClean="0">
                <a:latin typeface="Tahoma" pitchFamily="34" charset="0"/>
              </a:rPr>
              <a:t>Hips grow wider and </a:t>
            </a:r>
          </a:p>
          <a:p>
            <a:pPr eaLnBrk="1" hangingPunct="1">
              <a:buFontTx/>
              <a:buNone/>
            </a:pPr>
            <a:r>
              <a:rPr lang="en-GB" sz="1600" smtClean="0">
                <a:latin typeface="Tahoma" pitchFamily="34" charset="0"/>
              </a:rPr>
              <a:t>waist goes in    				Sudden growth 						spurt- hands, feet, </a:t>
            </a:r>
          </a:p>
          <a:p>
            <a:pPr eaLnBrk="1" hangingPunct="1">
              <a:buFontTx/>
              <a:buNone/>
            </a:pPr>
            <a:r>
              <a:rPr lang="en-GB" sz="1600" smtClean="0">
                <a:latin typeface="Tahoma" pitchFamily="34" charset="0"/>
              </a:rPr>
              <a:t>						bones, face and 						weight gain</a:t>
            </a:r>
          </a:p>
          <a:p>
            <a:pPr eaLnBrk="1" hangingPunct="1">
              <a:buFontTx/>
              <a:buNone/>
            </a:pPr>
            <a:r>
              <a:rPr lang="en-GB" sz="1600" smtClean="0">
                <a:latin typeface="Tahoma" pitchFamily="34" charset="0"/>
              </a:rPr>
              <a:t>Hair grows on the vulva </a:t>
            </a:r>
          </a:p>
          <a:p>
            <a:pPr eaLnBrk="1" hangingPunct="1">
              <a:buFontTx/>
              <a:buNone/>
            </a:pPr>
            <a:r>
              <a:rPr lang="en-GB" sz="1600" smtClean="0">
                <a:latin typeface="Tahoma" pitchFamily="34" charset="0"/>
              </a:rPr>
              <a:t>Pubic hair</a:t>
            </a:r>
          </a:p>
          <a:p>
            <a:pPr eaLnBrk="1" hangingPunct="1">
              <a:buFontTx/>
              <a:buNone/>
            </a:pPr>
            <a:r>
              <a:rPr lang="en-GB" sz="1600" smtClean="0">
                <a:latin typeface="Tahoma" pitchFamily="34" charset="0"/>
              </a:rPr>
              <a:t>						Menstruation – 						period starts</a:t>
            </a:r>
          </a:p>
          <a:p>
            <a:pPr eaLnBrk="1" hangingPunct="1">
              <a:buFontTx/>
              <a:buNone/>
            </a:pPr>
            <a:r>
              <a:rPr lang="en-GB" sz="1600" smtClean="0">
                <a:latin typeface="Tahoma" pitchFamily="34" charset="0"/>
              </a:rPr>
              <a:t>Discharge from vagina			</a:t>
            </a:r>
          </a:p>
          <a:p>
            <a:pPr eaLnBrk="1" hangingPunct="1">
              <a:buFontTx/>
              <a:buNone/>
            </a:pPr>
            <a:r>
              <a:rPr lang="en-GB" sz="1600" smtClean="0">
                <a:latin typeface="Tahoma" pitchFamily="34" charset="0"/>
              </a:rPr>
              <a:t>Sticky white				Eggs – ova start to 					                be released</a:t>
            </a:r>
          </a:p>
          <a:p>
            <a:pPr eaLnBrk="1" hangingPunct="1">
              <a:buFontTx/>
              <a:buNone/>
            </a:pPr>
            <a:r>
              <a:rPr lang="en-GB" sz="1600" smtClean="0">
                <a:latin typeface="Tahoma" pitchFamily="34" charset="0"/>
              </a:rPr>
              <a:t>			Breast and nipples gradually grow larger</a:t>
            </a:r>
          </a:p>
          <a:p>
            <a:pPr eaLnBrk="1" hangingPunct="1">
              <a:buFontTx/>
              <a:buNone/>
            </a:pPr>
            <a:endParaRPr lang="en-GB" sz="1600" smtClean="0">
              <a:latin typeface="Tahoma" pitchFamily="34" charset="0"/>
            </a:endParaRPr>
          </a:p>
        </p:txBody>
      </p:sp>
      <p:pic>
        <p:nvPicPr>
          <p:cNvPr id="19460" name="Picture 4" descr="1302-20130215-MoreMonstersPattern"/>
          <p:cNvPicPr>
            <a:picLocks noChangeAspect="1" noChangeArrowheads="1"/>
          </p:cNvPicPr>
          <p:nvPr/>
        </p:nvPicPr>
        <p:blipFill>
          <a:blip r:embed="rId3"/>
          <a:srcRect l="32539" r="44792"/>
          <a:stretch>
            <a:fillRect/>
          </a:stretch>
        </p:blipFill>
        <p:spPr bwMode="auto">
          <a:xfrm>
            <a:off x="0" y="0"/>
            <a:ext cx="2089150" cy="6858000"/>
          </a:xfrm>
          <a:prstGeom prst="rect">
            <a:avLst/>
          </a:prstGeom>
          <a:noFill/>
          <a:ln w="9525">
            <a:noFill/>
            <a:miter lim="800000"/>
            <a:headEnd/>
            <a:tailEnd/>
          </a:ln>
        </p:spPr>
      </p:pic>
      <p:sp>
        <p:nvSpPr>
          <p:cNvPr id="19461" name="Rectangle 5"/>
          <p:cNvSpPr>
            <a:spLocks noChangeArrowheads="1"/>
          </p:cNvSpPr>
          <p:nvPr/>
        </p:nvSpPr>
        <p:spPr bwMode="auto">
          <a:xfrm>
            <a:off x="0" y="0"/>
            <a:ext cx="2124075" cy="6858000"/>
          </a:xfrm>
          <a:prstGeom prst="rect">
            <a:avLst/>
          </a:prstGeom>
          <a:solidFill>
            <a:schemeClr val="bg1">
              <a:alpha val="83920"/>
            </a:schemeClr>
          </a:solidFill>
          <a:ln w="9525">
            <a:noFill/>
            <a:miter lim="800000"/>
            <a:headEnd/>
            <a:tailEnd/>
          </a:ln>
        </p:spPr>
        <p:txBody>
          <a:bodyPr wrap="none" anchor="ctr"/>
          <a:lstStyle/>
          <a:p>
            <a:endParaRPr lang="en-US"/>
          </a:p>
        </p:txBody>
      </p:sp>
      <p:pic>
        <p:nvPicPr>
          <p:cNvPr id="19462" name="Picture 9" descr="Shauna">
            <a:hlinkClick r:id="rId4"/>
          </p:cNvPr>
          <p:cNvPicPr>
            <a:picLocks noChangeAspect="1" noChangeArrowheads="1"/>
          </p:cNvPicPr>
          <p:nvPr/>
        </p:nvPicPr>
        <p:blipFill>
          <a:blip r:embed="rId5"/>
          <a:srcRect/>
          <a:stretch>
            <a:fillRect/>
          </a:stretch>
        </p:blipFill>
        <p:spPr bwMode="auto">
          <a:xfrm>
            <a:off x="4859338" y="1844675"/>
            <a:ext cx="1428750" cy="3914775"/>
          </a:xfrm>
          <a:prstGeom prst="rect">
            <a:avLst/>
          </a:prstGeom>
          <a:noFill/>
          <a:ln w="9525">
            <a:noFill/>
            <a:miter lim="800000"/>
            <a:headEnd/>
            <a:tailEnd/>
          </a:ln>
        </p:spPr>
      </p:pic>
      <p:sp>
        <p:nvSpPr>
          <p:cNvPr id="19463" name="Line 50"/>
          <p:cNvSpPr>
            <a:spLocks noChangeShapeType="1"/>
          </p:cNvSpPr>
          <p:nvPr/>
        </p:nvSpPr>
        <p:spPr bwMode="auto">
          <a:xfrm flipV="1">
            <a:off x="6443663" y="1628775"/>
            <a:ext cx="936625" cy="504825"/>
          </a:xfrm>
          <a:prstGeom prst="line">
            <a:avLst/>
          </a:prstGeom>
          <a:noFill/>
          <a:ln w="9525">
            <a:solidFill>
              <a:schemeClr val="tx1"/>
            </a:solidFill>
            <a:round/>
            <a:headEnd/>
            <a:tailEnd type="triangle" w="med" len="med"/>
          </a:ln>
        </p:spPr>
        <p:txBody>
          <a:bodyPr/>
          <a:lstStyle/>
          <a:p>
            <a:endParaRPr lang="en-US"/>
          </a:p>
        </p:txBody>
      </p:sp>
      <p:sp>
        <p:nvSpPr>
          <p:cNvPr id="19464" name="Line 51"/>
          <p:cNvSpPr>
            <a:spLocks noChangeShapeType="1"/>
          </p:cNvSpPr>
          <p:nvPr/>
        </p:nvSpPr>
        <p:spPr bwMode="auto">
          <a:xfrm>
            <a:off x="6084888" y="2636838"/>
            <a:ext cx="792162" cy="0"/>
          </a:xfrm>
          <a:prstGeom prst="line">
            <a:avLst/>
          </a:prstGeom>
          <a:noFill/>
          <a:ln w="9525">
            <a:solidFill>
              <a:schemeClr val="tx1"/>
            </a:solidFill>
            <a:round/>
            <a:headEnd/>
            <a:tailEnd type="triangle" w="med" len="med"/>
          </a:ln>
        </p:spPr>
        <p:txBody>
          <a:bodyPr/>
          <a:lstStyle/>
          <a:p>
            <a:endParaRPr lang="en-US"/>
          </a:p>
        </p:txBody>
      </p:sp>
      <p:sp>
        <p:nvSpPr>
          <p:cNvPr id="19465" name="Line 52"/>
          <p:cNvSpPr>
            <a:spLocks noChangeShapeType="1"/>
          </p:cNvSpPr>
          <p:nvPr/>
        </p:nvSpPr>
        <p:spPr bwMode="auto">
          <a:xfrm>
            <a:off x="6011863" y="3500438"/>
            <a:ext cx="647700" cy="73025"/>
          </a:xfrm>
          <a:prstGeom prst="line">
            <a:avLst/>
          </a:prstGeom>
          <a:noFill/>
          <a:ln w="9525">
            <a:solidFill>
              <a:schemeClr val="tx1"/>
            </a:solidFill>
            <a:round/>
            <a:headEnd/>
            <a:tailEnd type="triangle" w="med" len="med"/>
          </a:ln>
        </p:spPr>
        <p:txBody>
          <a:bodyPr/>
          <a:lstStyle/>
          <a:p>
            <a:endParaRPr lang="en-US"/>
          </a:p>
        </p:txBody>
      </p:sp>
      <p:sp>
        <p:nvSpPr>
          <p:cNvPr id="19466" name="Line 53"/>
          <p:cNvSpPr>
            <a:spLocks noChangeShapeType="1"/>
          </p:cNvSpPr>
          <p:nvPr/>
        </p:nvSpPr>
        <p:spPr bwMode="auto">
          <a:xfrm>
            <a:off x="5940425" y="4076700"/>
            <a:ext cx="719138" cy="1081088"/>
          </a:xfrm>
          <a:prstGeom prst="line">
            <a:avLst/>
          </a:prstGeom>
          <a:noFill/>
          <a:ln w="9525">
            <a:solidFill>
              <a:schemeClr val="tx1"/>
            </a:solidFill>
            <a:round/>
            <a:headEnd/>
            <a:tailEnd type="triangle" w="med" len="med"/>
          </a:ln>
        </p:spPr>
        <p:txBody>
          <a:bodyPr/>
          <a:lstStyle/>
          <a:p>
            <a:endParaRPr lang="en-US"/>
          </a:p>
        </p:txBody>
      </p:sp>
      <p:sp>
        <p:nvSpPr>
          <p:cNvPr id="19467" name="Line 54"/>
          <p:cNvSpPr>
            <a:spLocks noChangeShapeType="1"/>
          </p:cNvSpPr>
          <p:nvPr/>
        </p:nvSpPr>
        <p:spPr bwMode="auto">
          <a:xfrm>
            <a:off x="5867400" y="5084763"/>
            <a:ext cx="792163" cy="865187"/>
          </a:xfrm>
          <a:prstGeom prst="line">
            <a:avLst/>
          </a:prstGeom>
          <a:noFill/>
          <a:ln w="9525">
            <a:solidFill>
              <a:schemeClr val="tx1"/>
            </a:solidFill>
            <a:round/>
            <a:headEnd/>
            <a:tailEnd type="triangle" w="med" len="med"/>
          </a:ln>
        </p:spPr>
        <p:txBody>
          <a:bodyPr/>
          <a:lstStyle/>
          <a:p>
            <a:endParaRPr lang="en-US"/>
          </a:p>
        </p:txBody>
      </p:sp>
      <p:sp>
        <p:nvSpPr>
          <p:cNvPr id="19468" name="Line 55"/>
          <p:cNvSpPr>
            <a:spLocks noChangeShapeType="1"/>
          </p:cNvSpPr>
          <p:nvPr/>
        </p:nvSpPr>
        <p:spPr bwMode="auto">
          <a:xfrm flipH="1">
            <a:off x="5076825" y="5805488"/>
            <a:ext cx="71438" cy="576262"/>
          </a:xfrm>
          <a:prstGeom prst="line">
            <a:avLst/>
          </a:prstGeom>
          <a:noFill/>
          <a:ln w="9525">
            <a:solidFill>
              <a:schemeClr val="tx1"/>
            </a:solidFill>
            <a:round/>
            <a:headEnd/>
            <a:tailEnd type="triangle" w="med" len="med"/>
          </a:ln>
        </p:spPr>
        <p:txBody>
          <a:bodyPr/>
          <a:lstStyle/>
          <a:p>
            <a:endParaRPr lang="en-US"/>
          </a:p>
        </p:txBody>
      </p:sp>
      <p:sp>
        <p:nvSpPr>
          <p:cNvPr id="19469" name="Line 56"/>
          <p:cNvSpPr>
            <a:spLocks noChangeShapeType="1"/>
          </p:cNvSpPr>
          <p:nvPr/>
        </p:nvSpPr>
        <p:spPr bwMode="auto">
          <a:xfrm flipH="1">
            <a:off x="3924300" y="4724400"/>
            <a:ext cx="1152525" cy="792163"/>
          </a:xfrm>
          <a:prstGeom prst="line">
            <a:avLst/>
          </a:prstGeom>
          <a:noFill/>
          <a:ln w="9525">
            <a:solidFill>
              <a:schemeClr val="tx1"/>
            </a:solidFill>
            <a:round/>
            <a:headEnd/>
            <a:tailEnd type="triangle" w="med" len="med"/>
          </a:ln>
        </p:spPr>
        <p:txBody>
          <a:bodyPr/>
          <a:lstStyle/>
          <a:p>
            <a:endParaRPr lang="en-US"/>
          </a:p>
        </p:txBody>
      </p:sp>
      <p:sp>
        <p:nvSpPr>
          <p:cNvPr id="19470" name="Line 57"/>
          <p:cNvSpPr>
            <a:spLocks noChangeShapeType="1"/>
          </p:cNvSpPr>
          <p:nvPr/>
        </p:nvSpPr>
        <p:spPr bwMode="auto">
          <a:xfrm flipH="1">
            <a:off x="3563938" y="4221163"/>
            <a:ext cx="1368425" cy="144462"/>
          </a:xfrm>
          <a:prstGeom prst="line">
            <a:avLst/>
          </a:prstGeom>
          <a:noFill/>
          <a:ln w="9525">
            <a:solidFill>
              <a:schemeClr val="tx1"/>
            </a:solidFill>
            <a:round/>
            <a:headEnd/>
            <a:tailEnd type="triangle" w="med" len="med"/>
          </a:ln>
        </p:spPr>
        <p:txBody>
          <a:bodyPr/>
          <a:lstStyle/>
          <a:p>
            <a:endParaRPr lang="en-US"/>
          </a:p>
        </p:txBody>
      </p:sp>
      <p:sp>
        <p:nvSpPr>
          <p:cNvPr id="19471" name="Line 58"/>
          <p:cNvSpPr>
            <a:spLocks noChangeShapeType="1"/>
          </p:cNvSpPr>
          <p:nvPr/>
        </p:nvSpPr>
        <p:spPr bwMode="auto">
          <a:xfrm flipH="1" flipV="1">
            <a:off x="3779838" y="3500438"/>
            <a:ext cx="1152525" cy="504825"/>
          </a:xfrm>
          <a:prstGeom prst="line">
            <a:avLst/>
          </a:prstGeom>
          <a:noFill/>
          <a:ln w="9525">
            <a:solidFill>
              <a:schemeClr val="tx1"/>
            </a:solidFill>
            <a:round/>
            <a:headEnd/>
            <a:tailEnd type="triangle" w="med" len="med"/>
          </a:ln>
        </p:spPr>
        <p:txBody>
          <a:bodyPr/>
          <a:lstStyle/>
          <a:p>
            <a:endParaRPr lang="en-US"/>
          </a:p>
        </p:txBody>
      </p:sp>
      <p:sp>
        <p:nvSpPr>
          <p:cNvPr id="19472" name="Line 59"/>
          <p:cNvSpPr>
            <a:spLocks noChangeShapeType="1"/>
          </p:cNvSpPr>
          <p:nvPr/>
        </p:nvSpPr>
        <p:spPr bwMode="auto">
          <a:xfrm flipH="1" flipV="1">
            <a:off x="4140200" y="2781300"/>
            <a:ext cx="647700" cy="360363"/>
          </a:xfrm>
          <a:prstGeom prst="line">
            <a:avLst/>
          </a:prstGeom>
          <a:noFill/>
          <a:ln w="9525">
            <a:solidFill>
              <a:schemeClr val="tx1"/>
            </a:solidFill>
            <a:round/>
            <a:headEnd/>
            <a:tailEnd type="triangle" w="med" len="med"/>
          </a:ln>
        </p:spPr>
        <p:txBody>
          <a:bodyPr/>
          <a:lstStyle/>
          <a:p>
            <a:endParaRPr lang="en-US"/>
          </a:p>
        </p:txBody>
      </p:sp>
      <p:sp>
        <p:nvSpPr>
          <p:cNvPr id="19473" name="Line 60"/>
          <p:cNvSpPr>
            <a:spLocks noChangeShapeType="1"/>
          </p:cNvSpPr>
          <p:nvPr/>
        </p:nvSpPr>
        <p:spPr bwMode="auto">
          <a:xfrm flipH="1" flipV="1">
            <a:off x="4643438" y="1628775"/>
            <a:ext cx="288925" cy="576263"/>
          </a:xfrm>
          <a:prstGeom prst="line">
            <a:avLst/>
          </a:prstGeom>
          <a:noFill/>
          <a:ln w="9525">
            <a:solidFill>
              <a:schemeClr val="tx1"/>
            </a:solidFill>
            <a:round/>
            <a:headEnd/>
            <a:tailEnd type="triangle" w="med" len="med"/>
          </a:ln>
        </p:spPr>
        <p:txBody>
          <a:bodyPr/>
          <a:lstStyle/>
          <a:p>
            <a:endParaRPr lang="en-US"/>
          </a:p>
        </p:txBody>
      </p:sp>
      <p:sp>
        <p:nvSpPr>
          <p:cNvPr id="19474" name="Line 61"/>
          <p:cNvSpPr>
            <a:spLocks noChangeShapeType="1"/>
          </p:cNvSpPr>
          <p:nvPr/>
        </p:nvSpPr>
        <p:spPr bwMode="auto">
          <a:xfrm flipH="1" flipV="1">
            <a:off x="3203575" y="1628775"/>
            <a:ext cx="1655763" cy="7207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241">
                                            <p:txEl>
                                              <p:pRg st="0" end="0"/>
                                            </p:txEl>
                                          </p:spTgt>
                                        </p:tgtEl>
                                        <p:attrNameLst>
                                          <p:attrName>style.visibility</p:attrName>
                                        </p:attrNameLst>
                                      </p:cBhvr>
                                      <p:to>
                                        <p:strVal val="visible"/>
                                      </p:to>
                                    </p:set>
                                    <p:animEffect transition="in" filter="slide(fromBottom)">
                                      <p:cBhvr>
                                        <p:cTn id="7" dur="500"/>
                                        <p:tgtEl>
                                          <p:spTgt spid="8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241">
                                            <p:txEl>
                                              <p:pRg st="4" end="4"/>
                                            </p:txEl>
                                          </p:spTgt>
                                        </p:tgtEl>
                                        <p:attrNameLst>
                                          <p:attrName>style.visibility</p:attrName>
                                        </p:attrNameLst>
                                      </p:cBhvr>
                                      <p:to>
                                        <p:strVal val="visible"/>
                                      </p:to>
                                    </p:set>
                                    <p:animEffect transition="in" filter="slide(fromBottom)">
                                      <p:cBhvr>
                                        <p:cTn id="12" dur="500"/>
                                        <p:tgtEl>
                                          <p:spTgt spid="824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241">
                                            <p:txEl>
                                              <p:pRg st="6" end="6"/>
                                            </p:txEl>
                                          </p:spTgt>
                                        </p:tgtEl>
                                        <p:attrNameLst>
                                          <p:attrName>style.visibility</p:attrName>
                                        </p:attrNameLst>
                                      </p:cBhvr>
                                      <p:to>
                                        <p:strVal val="visible"/>
                                      </p:to>
                                    </p:set>
                                    <p:animEffect transition="in" filter="slide(fromBottom)">
                                      <p:cBhvr>
                                        <p:cTn id="17" dur="500"/>
                                        <p:tgtEl>
                                          <p:spTgt spid="8241">
                                            <p:txEl>
                                              <p:pRg st="6" end="6"/>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8241">
                                            <p:txEl>
                                              <p:pRg st="7" end="7"/>
                                            </p:txEl>
                                          </p:spTgt>
                                        </p:tgtEl>
                                        <p:attrNameLst>
                                          <p:attrName>style.visibility</p:attrName>
                                        </p:attrNameLst>
                                      </p:cBhvr>
                                      <p:to>
                                        <p:strVal val="visible"/>
                                      </p:to>
                                    </p:set>
                                    <p:animEffect transition="in" filter="slide(fromBottom)">
                                      <p:cBhvr>
                                        <p:cTn id="20" dur="500"/>
                                        <p:tgtEl>
                                          <p:spTgt spid="8241">
                                            <p:txEl>
                                              <p:pRg st="7" end="7"/>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8241">
                                            <p:txEl>
                                              <p:pRg st="8" end="8"/>
                                            </p:txEl>
                                          </p:spTgt>
                                        </p:tgtEl>
                                        <p:attrNameLst>
                                          <p:attrName>style.visibility</p:attrName>
                                        </p:attrNameLst>
                                      </p:cBhvr>
                                      <p:to>
                                        <p:strVal val="visible"/>
                                      </p:to>
                                    </p:set>
                                    <p:animEffect transition="in" filter="slide(fromBottom)">
                                      <p:cBhvr>
                                        <p:cTn id="23" dur="500"/>
                                        <p:tgtEl>
                                          <p:spTgt spid="8241">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8241">
                                            <p:txEl>
                                              <p:pRg st="9" end="9"/>
                                            </p:txEl>
                                          </p:spTgt>
                                        </p:tgtEl>
                                        <p:attrNameLst>
                                          <p:attrName>style.visibility</p:attrName>
                                        </p:attrNameLst>
                                      </p:cBhvr>
                                      <p:to>
                                        <p:strVal val="visible"/>
                                      </p:to>
                                    </p:set>
                                    <p:animEffect transition="in" filter="slide(fromBottom)">
                                      <p:cBhvr>
                                        <p:cTn id="28" dur="500"/>
                                        <p:tgtEl>
                                          <p:spTgt spid="8241">
                                            <p:txEl>
                                              <p:pRg st="9" end="9"/>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8241">
                                            <p:txEl>
                                              <p:pRg st="10" end="10"/>
                                            </p:txEl>
                                          </p:spTgt>
                                        </p:tgtEl>
                                        <p:attrNameLst>
                                          <p:attrName>style.visibility</p:attrName>
                                        </p:attrNameLst>
                                      </p:cBhvr>
                                      <p:to>
                                        <p:strVal val="visible"/>
                                      </p:to>
                                    </p:set>
                                    <p:animEffect transition="in" filter="slide(fromBottom)">
                                      <p:cBhvr>
                                        <p:cTn id="31" dur="500"/>
                                        <p:tgtEl>
                                          <p:spTgt spid="8241">
                                            <p:txEl>
                                              <p:pRg st="10" end="10"/>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8241">
                                            <p:txEl>
                                              <p:pRg st="11" end="11"/>
                                            </p:txEl>
                                          </p:spTgt>
                                        </p:tgtEl>
                                        <p:attrNameLst>
                                          <p:attrName>style.visibility</p:attrName>
                                        </p:attrNameLst>
                                      </p:cBhvr>
                                      <p:to>
                                        <p:strVal val="visible"/>
                                      </p:to>
                                    </p:set>
                                    <p:animEffect transition="in" filter="slide(fromBottom)">
                                      <p:cBhvr>
                                        <p:cTn id="34" dur="500"/>
                                        <p:tgtEl>
                                          <p:spTgt spid="8241">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8241">
                                            <p:txEl>
                                              <p:pRg st="12" end="12"/>
                                            </p:txEl>
                                          </p:spTgt>
                                        </p:tgtEl>
                                        <p:attrNameLst>
                                          <p:attrName>style.visibility</p:attrName>
                                        </p:attrNameLst>
                                      </p:cBhvr>
                                      <p:to>
                                        <p:strVal val="visible"/>
                                      </p:to>
                                    </p:set>
                                    <p:animEffect transition="in" filter="slide(fromBottom)">
                                      <p:cBhvr>
                                        <p:cTn id="39" dur="500"/>
                                        <p:tgtEl>
                                          <p:spTgt spid="8241">
                                            <p:txEl>
                                              <p:pRg st="12" end="12"/>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8241">
                                            <p:txEl>
                                              <p:pRg st="13" end="13"/>
                                            </p:txEl>
                                          </p:spTgt>
                                        </p:tgtEl>
                                        <p:attrNameLst>
                                          <p:attrName>style.visibility</p:attrName>
                                        </p:attrNameLst>
                                      </p:cBhvr>
                                      <p:to>
                                        <p:strVal val="visible"/>
                                      </p:to>
                                    </p:set>
                                    <p:animEffect transition="in" filter="slide(fromBottom)">
                                      <p:cBhvr>
                                        <p:cTn id="42" dur="500"/>
                                        <p:tgtEl>
                                          <p:spTgt spid="8241">
                                            <p:txEl>
                                              <p:pRg st="13" end="13"/>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8241">
                                            <p:txEl>
                                              <p:pRg st="14" end="14"/>
                                            </p:txEl>
                                          </p:spTgt>
                                        </p:tgtEl>
                                        <p:attrNameLst>
                                          <p:attrName>style.visibility</p:attrName>
                                        </p:attrNameLst>
                                      </p:cBhvr>
                                      <p:to>
                                        <p:strVal val="visible"/>
                                      </p:to>
                                    </p:set>
                                    <p:animEffect transition="in" filter="slide(fromBottom)">
                                      <p:cBhvr>
                                        <p:cTn id="45" dur="500"/>
                                        <p:tgtEl>
                                          <p:spTgt spid="824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GB" smtClean="0">
                <a:latin typeface="Stencil" pitchFamily="82" charset="0"/>
              </a:rPr>
              <a:t>	</a:t>
            </a:r>
            <a:r>
              <a:rPr lang="en-GB" sz="3600" smtClean="0">
                <a:latin typeface="Stencil" pitchFamily="82" charset="0"/>
              </a:rPr>
              <a:t>What’s on in the inside</a:t>
            </a:r>
          </a:p>
        </p:txBody>
      </p:sp>
      <p:pic>
        <p:nvPicPr>
          <p:cNvPr id="21506" name="Picture 4" descr="1302-20130215-MoreMonstersPattern"/>
          <p:cNvPicPr>
            <a:picLocks noChangeAspect="1" noChangeArrowheads="1"/>
          </p:cNvPicPr>
          <p:nvPr/>
        </p:nvPicPr>
        <p:blipFill>
          <a:blip r:embed="rId2"/>
          <a:srcRect l="32539" r="44792"/>
          <a:stretch>
            <a:fillRect/>
          </a:stretch>
        </p:blipFill>
        <p:spPr bwMode="auto">
          <a:xfrm>
            <a:off x="0" y="0"/>
            <a:ext cx="2124075" cy="6858000"/>
          </a:xfrm>
          <a:prstGeom prst="rect">
            <a:avLst/>
          </a:prstGeom>
          <a:noFill/>
          <a:ln w="9525">
            <a:noFill/>
            <a:miter lim="800000"/>
            <a:headEnd/>
            <a:tailEnd/>
          </a:ln>
        </p:spPr>
      </p:pic>
      <p:pic>
        <p:nvPicPr>
          <p:cNvPr id="21507" name="Picture 5" descr="1302-20130215-MoreMonstersPattern"/>
          <p:cNvPicPr>
            <a:picLocks noChangeAspect="1" noChangeArrowheads="1"/>
          </p:cNvPicPr>
          <p:nvPr/>
        </p:nvPicPr>
        <p:blipFill>
          <a:blip r:embed="rId2"/>
          <a:srcRect l="32539" r="44792"/>
          <a:stretch>
            <a:fillRect/>
          </a:stretch>
        </p:blipFill>
        <p:spPr bwMode="auto">
          <a:xfrm>
            <a:off x="0" y="0"/>
            <a:ext cx="2089150" cy="6858000"/>
          </a:xfrm>
          <a:prstGeom prst="rect">
            <a:avLst/>
          </a:prstGeom>
          <a:noFill/>
          <a:ln w="9525">
            <a:noFill/>
            <a:miter lim="800000"/>
            <a:headEnd/>
            <a:tailEnd/>
          </a:ln>
        </p:spPr>
      </p:pic>
      <p:pic>
        <p:nvPicPr>
          <p:cNvPr id="54278" name="Picture 6" descr="Normal female anatomy"/>
          <p:cNvPicPr>
            <a:picLocks noChangeAspect="1" noChangeArrowheads="1"/>
          </p:cNvPicPr>
          <p:nvPr/>
        </p:nvPicPr>
        <p:blipFill>
          <a:blip r:embed="rId3"/>
          <a:srcRect/>
          <a:stretch>
            <a:fillRect/>
          </a:stretch>
        </p:blipFill>
        <p:spPr bwMode="auto">
          <a:xfrm>
            <a:off x="2195513" y="1484313"/>
            <a:ext cx="6553200" cy="5243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slide(fromBottom)">
                                      <p:cBhvr>
                                        <p:cTn id="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0"/>
            <a:ext cx="8229600" cy="1125538"/>
          </a:xfrm>
        </p:spPr>
        <p:txBody>
          <a:bodyPr/>
          <a:lstStyle/>
          <a:p>
            <a:pPr eaLnBrk="1" hangingPunct="1"/>
            <a:r>
              <a:rPr lang="en-GB" sz="4000" smtClean="0">
                <a:solidFill>
                  <a:schemeClr val="tx1"/>
                </a:solidFill>
                <a:latin typeface="Stencil" pitchFamily="82" charset="0"/>
              </a:rPr>
              <a:t>     The Menstrual Cycle</a:t>
            </a:r>
          </a:p>
        </p:txBody>
      </p:sp>
      <p:sp>
        <p:nvSpPr>
          <p:cNvPr id="22530" name="Rectangle 10"/>
          <p:cNvSpPr>
            <a:spLocks noGrp="1" noChangeArrowheads="1"/>
          </p:cNvSpPr>
          <p:nvPr>
            <p:ph type="body" idx="4294967295"/>
          </p:nvPr>
        </p:nvSpPr>
        <p:spPr>
          <a:xfrm>
            <a:off x="2484438" y="6092825"/>
            <a:ext cx="6659562" cy="936625"/>
          </a:xfrm>
        </p:spPr>
        <p:txBody>
          <a:bodyPr/>
          <a:lstStyle/>
          <a:p>
            <a:pPr lvl="3" eaLnBrk="1" hangingPunct="1">
              <a:lnSpc>
                <a:spcPct val="80000"/>
              </a:lnSpc>
              <a:buFontTx/>
              <a:buNone/>
            </a:pPr>
            <a:endParaRPr lang="en-GB" sz="800" smtClean="0"/>
          </a:p>
          <a:p>
            <a:pPr lvl="3" eaLnBrk="1" hangingPunct="1">
              <a:lnSpc>
                <a:spcPct val="80000"/>
              </a:lnSpc>
              <a:buFontTx/>
              <a:buNone/>
            </a:pPr>
            <a:r>
              <a:rPr lang="en-GB" sz="800" smtClean="0"/>
              <a:t>	</a:t>
            </a:r>
          </a:p>
          <a:p>
            <a:pPr lvl="3" eaLnBrk="1" hangingPunct="1">
              <a:lnSpc>
                <a:spcPct val="80000"/>
              </a:lnSpc>
              <a:buFontTx/>
              <a:buNone/>
            </a:pPr>
            <a:endParaRPr lang="en-GB" sz="800" smtClean="0"/>
          </a:p>
          <a:p>
            <a:pPr lvl="3" eaLnBrk="1" hangingPunct="1">
              <a:lnSpc>
                <a:spcPct val="80000"/>
              </a:lnSpc>
              <a:buFontTx/>
              <a:buNone/>
            </a:pPr>
            <a:endParaRPr lang="en-GB" sz="800" smtClean="0"/>
          </a:p>
          <a:p>
            <a:pPr lvl="3" eaLnBrk="1" hangingPunct="1">
              <a:lnSpc>
                <a:spcPct val="80000"/>
              </a:lnSpc>
              <a:buFontTx/>
              <a:buNone/>
            </a:pPr>
            <a:endParaRPr lang="en-GB" sz="800" smtClean="0"/>
          </a:p>
          <a:p>
            <a:pPr lvl="3" eaLnBrk="1" hangingPunct="1">
              <a:lnSpc>
                <a:spcPct val="80000"/>
              </a:lnSpc>
              <a:buFontTx/>
              <a:buNone/>
            </a:pPr>
            <a:endParaRPr lang="en-GB" sz="800" smtClean="0"/>
          </a:p>
          <a:p>
            <a:pPr lvl="3" eaLnBrk="1" hangingPunct="1">
              <a:lnSpc>
                <a:spcPct val="80000"/>
              </a:lnSpc>
              <a:buFontTx/>
              <a:buNone/>
            </a:pPr>
            <a:endParaRPr lang="en-GB" sz="800" smtClean="0"/>
          </a:p>
          <a:p>
            <a:pPr lvl="3" eaLnBrk="1" hangingPunct="1">
              <a:lnSpc>
                <a:spcPct val="80000"/>
              </a:lnSpc>
              <a:buFontTx/>
              <a:buNone/>
            </a:pPr>
            <a:endParaRPr lang="en-GB" sz="800" smtClean="0"/>
          </a:p>
          <a:p>
            <a:pPr lvl="3" eaLnBrk="1" hangingPunct="1">
              <a:lnSpc>
                <a:spcPct val="80000"/>
              </a:lnSpc>
              <a:buFontTx/>
              <a:buNone/>
            </a:pPr>
            <a:r>
              <a:rPr lang="en-GB" sz="800" smtClean="0"/>
              <a:t>				</a:t>
            </a:r>
          </a:p>
          <a:p>
            <a:pPr lvl="2" eaLnBrk="1" hangingPunct="1">
              <a:lnSpc>
                <a:spcPct val="80000"/>
              </a:lnSpc>
            </a:pPr>
            <a:r>
              <a:rPr lang="en-GB" sz="1000" smtClean="0"/>
              <a:t>  </a:t>
            </a:r>
            <a:endParaRPr lang="en-GB" sz="1000" smtClean="0">
              <a:latin typeface="Tahoma" pitchFamily="34" charset="0"/>
            </a:endParaRPr>
          </a:p>
        </p:txBody>
      </p:sp>
      <p:pic>
        <p:nvPicPr>
          <p:cNvPr id="22531" name="Picture 4" descr="1302-20130215-MoreMonstersPattern"/>
          <p:cNvPicPr>
            <a:picLocks noChangeAspect="1" noChangeArrowheads="1"/>
          </p:cNvPicPr>
          <p:nvPr/>
        </p:nvPicPr>
        <p:blipFill>
          <a:blip r:embed="rId3"/>
          <a:srcRect l="32539" r="44792"/>
          <a:stretch>
            <a:fillRect/>
          </a:stretch>
        </p:blipFill>
        <p:spPr bwMode="auto">
          <a:xfrm>
            <a:off x="0" y="0"/>
            <a:ext cx="2089150" cy="6858000"/>
          </a:xfrm>
          <a:prstGeom prst="rect">
            <a:avLst/>
          </a:prstGeom>
          <a:noFill/>
          <a:ln w="9525">
            <a:noFill/>
            <a:miter lim="800000"/>
            <a:headEnd/>
            <a:tailEnd/>
          </a:ln>
        </p:spPr>
      </p:pic>
      <p:sp>
        <p:nvSpPr>
          <p:cNvPr id="22532" name="Rectangle 5"/>
          <p:cNvSpPr>
            <a:spLocks noChangeArrowheads="1"/>
          </p:cNvSpPr>
          <p:nvPr/>
        </p:nvSpPr>
        <p:spPr bwMode="auto">
          <a:xfrm>
            <a:off x="0" y="0"/>
            <a:ext cx="2124075" cy="6858000"/>
          </a:xfrm>
          <a:prstGeom prst="rect">
            <a:avLst/>
          </a:prstGeom>
          <a:solidFill>
            <a:schemeClr val="bg1">
              <a:alpha val="83920"/>
            </a:schemeClr>
          </a:solidFill>
          <a:ln w="9525">
            <a:noFill/>
            <a:miter lim="800000"/>
            <a:headEnd/>
            <a:tailEnd/>
          </a:ln>
        </p:spPr>
        <p:txBody>
          <a:bodyPr wrap="none" anchor="ctr"/>
          <a:lstStyle/>
          <a:p>
            <a:endParaRPr lang="en-US"/>
          </a:p>
        </p:txBody>
      </p:sp>
      <p:sp>
        <p:nvSpPr>
          <p:cNvPr id="13348" name="Text Box 36"/>
          <p:cNvSpPr txBox="1">
            <a:spLocks noChangeArrowheads="1"/>
          </p:cNvSpPr>
          <p:nvPr/>
        </p:nvSpPr>
        <p:spPr bwMode="auto">
          <a:xfrm>
            <a:off x="2268538" y="981075"/>
            <a:ext cx="2232025" cy="915988"/>
          </a:xfrm>
          <a:prstGeom prst="rect">
            <a:avLst/>
          </a:prstGeom>
          <a:solidFill>
            <a:srgbClr val="FF99FF"/>
          </a:solidFill>
          <a:ln w="12700">
            <a:noFill/>
            <a:miter lim="800000"/>
            <a:headEnd/>
            <a:tailEnd/>
          </a:ln>
        </p:spPr>
        <p:txBody>
          <a:bodyPr>
            <a:spAutoFit/>
          </a:bodyPr>
          <a:lstStyle/>
          <a:p>
            <a:pPr>
              <a:spcBef>
                <a:spcPct val="50000"/>
              </a:spcBef>
            </a:pPr>
            <a:r>
              <a:rPr lang="en-GB" sz="1800">
                <a:latin typeface="Tahoma" pitchFamily="34" charset="0"/>
              </a:rPr>
              <a:t>Brain sends message to ovaries – wake up!</a:t>
            </a:r>
          </a:p>
        </p:txBody>
      </p:sp>
      <p:sp>
        <p:nvSpPr>
          <p:cNvPr id="13352" name="Text Box 40"/>
          <p:cNvSpPr txBox="1">
            <a:spLocks noChangeArrowheads="1"/>
          </p:cNvSpPr>
          <p:nvPr/>
        </p:nvSpPr>
        <p:spPr bwMode="auto">
          <a:xfrm>
            <a:off x="5651500" y="1412875"/>
            <a:ext cx="3168650" cy="641350"/>
          </a:xfrm>
          <a:prstGeom prst="rect">
            <a:avLst/>
          </a:prstGeom>
          <a:solidFill>
            <a:srgbClr val="FF00FF"/>
          </a:solidFill>
          <a:ln w="12700">
            <a:noFill/>
            <a:miter lim="800000"/>
            <a:headEnd/>
            <a:tailEnd/>
          </a:ln>
        </p:spPr>
        <p:txBody>
          <a:bodyPr>
            <a:spAutoFit/>
          </a:bodyPr>
          <a:lstStyle/>
          <a:p>
            <a:pPr>
              <a:spcBef>
                <a:spcPct val="50000"/>
              </a:spcBef>
            </a:pPr>
            <a:r>
              <a:rPr lang="en-GB" sz="1800">
                <a:latin typeface="Tahoma" pitchFamily="34" charset="0"/>
              </a:rPr>
              <a:t>Ovaries start to produce oestrogen and progesterone</a:t>
            </a:r>
          </a:p>
        </p:txBody>
      </p:sp>
      <p:sp>
        <p:nvSpPr>
          <p:cNvPr id="13354" name="Text Box 42"/>
          <p:cNvSpPr txBox="1">
            <a:spLocks noChangeArrowheads="1"/>
          </p:cNvSpPr>
          <p:nvPr/>
        </p:nvSpPr>
        <p:spPr bwMode="auto">
          <a:xfrm>
            <a:off x="5003800" y="2492375"/>
            <a:ext cx="3671888" cy="1190625"/>
          </a:xfrm>
          <a:prstGeom prst="rect">
            <a:avLst/>
          </a:prstGeom>
          <a:solidFill>
            <a:srgbClr val="FF33CC"/>
          </a:solidFill>
          <a:ln w="12700">
            <a:noFill/>
            <a:miter lim="800000"/>
            <a:headEnd/>
            <a:tailEnd/>
          </a:ln>
        </p:spPr>
        <p:txBody>
          <a:bodyPr>
            <a:spAutoFit/>
          </a:bodyPr>
          <a:lstStyle/>
          <a:p>
            <a:pPr>
              <a:spcBef>
                <a:spcPct val="50000"/>
              </a:spcBef>
            </a:pPr>
            <a:r>
              <a:rPr lang="en-GB" sz="1800">
                <a:latin typeface="Tahoma" pitchFamily="34" charset="0"/>
              </a:rPr>
              <a:t>Oestrogen tells the eggs which have been in the girls ovaries since birth to grow up – usually only 1 egg grows up each month</a:t>
            </a:r>
          </a:p>
        </p:txBody>
      </p:sp>
      <p:sp>
        <p:nvSpPr>
          <p:cNvPr id="13356" name="Text Box 44"/>
          <p:cNvSpPr txBox="1">
            <a:spLocks noChangeArrowheads="1"/>
          </p:cNvSpPr>
          <p:nvPr/>
        </p:nvSpPr>
        <p:spPr bwMode="auto">
          <a:xfrm>
            <a:off x="6372225" y="4005263"/>
            <a:ext cx="2592388" cy="915987"/>
          </a:xfrm>
          <a:prstGeom prst="rect">
            <a:avLst/>
          </a:prstGeom>
          <a:solidFill>
            <a:srgbClr val="FF3399"/>
          </a:solidFill>
          <a:ln w="12700">
            <a:noFill/>
            <a:miter lim="800000"/>
            <a:headEnd/>
            <a:tailEnd/>
          </a:ln>
        </p:spPr>
        <p:txBody>
          <a:bodyPr>
            <a:spAutoFit/>
          </a:bodyPr>
          <a:lstStyle/>
          <a:p>
            <a:pPr>
              <a:spcBef>
                <a:spcPct val="50000"/>
              </a:spcBef>
            </a:pPr>
            <a:r>
              <a:rPr lang="en-GB" sz="1800">
                <a:latin typeface="Tahoma" pitchFamily="34" charset="0"/>
              </a:rPr>
              <a:t>The uterus – womb prepares for the egg by making a soft lining </a:t>
            </a:r>
          </a:p>
        </p:txBody>
      </p:sp>
      <p:sp>
        <p:nvSpPr>
          <p:cNvPr id="13357" name="Text Box 45"/>
          <p:cNvSpPr txBox="1">
            <a:spLocks noChangeArrowheads="1"/>
          </p:cNvSpPr>
          <p:nvPr/>
        </p:nvSpPr>
        <p:spPr bwMode="auto">
          <a:xfrm>
            <a:off x="5148263" y="5084763"/>
            <a:ext cx="3024187" cy="915987"/>
          </a:xfrm>
          <a:prstGeom prst="rect">
            <a:avLst/>
          </a:prstGeom>
          <a:solidFill>
            <a:srgbClr val="FF0066"/>
          </a:solidFill>
          <a:ln w="12700">
            <a:noFill/>
            <a:miter lim="800000"/>
            <a:headEnd/>
            <a:tailEnd/>
          </a:ln>
        </p:spPr>
        <p:txBody>
          <a:bodyPr>
            <a:spAutoFit/>
          </a:bodyPr>
          <a:lstStyle/>
          <a:p>
            <a:pPr>
              <a:spcBef>
                <a:spcPct val="50000"/>
              </a:spcBef>
            </a:pPr>
            <a:r>
              <a:rPr lang="en-GB" sz="1800">
                <a:latin typeface="Tahoma" pitchFamily="34" charset="0"/>
              </a:rPr>
              <a:t>If the egg is not united with a sperm it breaks down and dissolves</a:t>
            </a:r>
          </a:p>
        </p:txBody>
      </p:sp>
      <p:sp>
        <p:nvSpPr>
          <p:cNvPr id="13358" name="Text Box 46"/>
          <p:cNvSpPr txBox="1">
            <a:spLocks noChangeArrowheads="1"/>
          </p:cNvSpPr>
          <p:nvPr/>
        </p:nvSpPr>
        <p:spPr bwMode="auto">
          <a:xfrm>
            <a:off x="2339975" y="5013325"/>
            <a:ext cx="2303463" cy="915988"/>
          </a:xfrm>
          <a:prstGeom prst="rect">
            <a:avLst/>
          </a:prstGeom>
          <a:solidFill>
            <a:srgbClr val="FF5050"/>
          </a:solidFill>
          <a:ln w="12700">
            <a:noFill/>
            <a:miter lim="800000"/>
            <a:headEnd/>
            <a:tailEnd/>
          </a:ln>
        </p:spPr>
        <p:txBody>
          <a:bodyPr>
            <a:spAutoFit/>
          </a:bodyPr>
          <a:lstStyle/>
          <a:p>
            <a:pPr>
              <a:spcBef>
                <a:spcPct val="50000"/>
              </a:spcBef>
            </a:pPr>
            <a:r>
              <a:rPr lang="en-GB" sz="1800">
                <a:latin typeface="Tahoma" pitchFamily="34" charset="0"/>
              </a:rPr>
              <a:t>The soft lining of the uterus is not needed so breaks away</a:t>
            </a:r>
          </a:p>
        </p:txBody>
      </p:sp>
      <p:sp>
        <p:nvSpPr>
          <p:cNvPr id="13359" name="Text Box 47"/>
          <p:cNvSpPr txBox="1">
            <a:spLocks noChangeArrowheads="1"/>
          </p:cNvSpPr>
          <p:nvPr/>
        </p:nvSpPr>
        <p:spPr bwMode="auto">
          <a:xfrm>
            <a:off x="1258888" y="3068638"/>
            <a:ext cx="2736850" cy="1190625"/>
          </a:xfrm>
          <a:prstGeom prst="rect">
            <a:avLst/>
          </a:prstGeom>
          <a:solidFill>
            <a:srgbClr val="FF0000"/>
          </a:solidFill>
          <a:ln w="12700">
            <a:noFill/>
            <a:miter lim="800000"/>
            <a:headEnd/>
            <a:tailEnd/>
          </a:ln>
        </p:spPr>
        <p:txBody>
          <a:bodyPr>
            <a:spAutoFit/>
          </a:bodyPr>
          <a:lstStyle/>
          <a:p>
            <a:pPr>
              <a:spcBef>
                <a:spcPct val="50000"/>
              </a:spcBef>
            </a:pPr>
            <a:r>
              <a:rPr lang="en-GB" sz="1800">
                <a:latin typeface="Tahoma" pitchFamily="34" charset="0"/>
              </a:rPr>
              <a:t>The lining passes out of the uterus through the vagina this is called menstruation / period</a:t>
            </a:r>
          </a:p>
        </p:txBody>
      </p:sp>
      <p:sp>
        <p:nvSpPr>
          <p:cNvPr id="22540" name="Rectangle 48"/>
          <p:cNvSpPr>
            <a:spLocks noChangeArrowheads="1"/>
          </p:cNvSpPr>
          <p:nvPr/>
        </p:nvSpPr>
        <p:spPr bwMode="auto">
          <a:xfrm>
            <a:off x="2268538" y="6092825"/>
            <a:ext cx="6048375" cy="639763"/>
          </a:xfrm>
          <a:prstGeom prst="rect">
            <a:avLst/>
          </a:prstGeom>
          <a:noFill/>
          <a:ln w="9525">
            <a:noFill/>
            <a:miter lim="800000"/>
            <a:headEnd/>
            <a:tailEnd/>
          </a:ln>
        </p:spPr>
        <p:txBody>
          <a:bodyPr>
            <a:spAutoFit/>
          </a:bodyPr>
          <a:lstStyle/>
          <a:p>
            <a:pPr lvl="2"/>
            <a:r>
              <a:rPr lang="en-GB" sz="1200">
                <a:latin typeface="Tahoma" pitchFamily="34" charset="0"/>
              </a:rPr>
              <a:t>Only a few tablespoons of blood is lost – a period lasts about 3-8 days.   Girls use sanitary products to protect their clothing – it’s a natural and healthy process</a:t>
            </a:r>
          </a:p>
        </p:txBody>
      </p:sp>
      <p:cxnSp>
        <p:nvCxnSpPr>
          <p:cNvPr id="22541" name="AutoShape 49"/>
          <p:cNvCxnSpPr>
            <a:cxnSpLocks noChangeShapeType="1"/>
          </p:cNvCxnSpPr>
          <p:nvPr/>
        </p:nvCxnSpPr>
        <p:spPr bwMode="auto">
          <a:xfrm>
            <a:off x="4500563" y="1412875"/>
            <a:ext cx="1079500" cy="287338"/>
          </a:xfrm>
          <a:prstGeom prst="straightConnector1">
            <a:avLst/>
          </a:prstGeom>
          <a:noFill/>
          <a:ln w="9525">
            <a:solidFill>
              <a:schemeClr val="tx1"/>
            </a:solidFill>
            <a:round/>
            <a:headEnd/>
            <a:tailEnd type="triangle" w="med" len="med"/>
          </a:ln>
        </p:spPr>
      </p:cxnSp>
      <p:cxnSp>
        <p:nvCxnSpPr>
          <p:cNvPr id="22542" name="AutoShape 50"/>
          <p:cNvCxnSpPr>
            <a:cxnSpLocks noChangeShapeType="1"/>
            <a:stCxn id="13352" idx="2"/>
          </p:cNvCxnSpPr>
          <p:nvPr/>
        </p:nvCxnSpPr>
        <p:spPr bwMode="auto">
          <a:xfrm flipH="1">
            <a:off x="7164388" y="2054225"/>
            <a:ext cx="71437" cy="366713"/>
          </a:xfrm>
          <a:prstGeom prst="straightConnector1">
            <a:avLst/>
          </a:prstGeom>
          <a:noFill/>
          <a:ln w="9525">
            <a:solidFill>
              <a:schemeClr val="tx1"/>
            </a:solidFill>
            <a:round/>
            <a:headEnd/>
            <a:tailEnd type="triangle" w="med" len="med"/>
          </a:ln>
        </p:spPr>
      </p:cxnSp>
      <p:cxnSp>
        <p:nvCxnSpPr>
          <p:cNvPr id="22543" name="AutoShape 51"/>
          <p:cNvCxnSpPr>
            <a:cxnSpLocks noChangeShapeType="1"/>
          </p:cNvCxnSpPr>
          <p:nvPr/>
        </p:nvCxnSpPr>
        <p:spPr bwMode="auto">
          <a:xfrm>
            <a:off x="7308850" y="3716338"/>
            <a:ext cx="0" cy="217487"/>
          </a:xfrm>
          <a:prstGeom prst="straightConnector1">
            <a:avLst/>
          </a:prstGeom>
          <a:noFill/>
          <a:ln w="9525">
            <a:solidFill>
              <a:schemeClr val="tx1"/>
            </a:solidFill>
            <a:round/>
            <a:headEnd/>
            <a:tailEnd type="triangle" w="med" len="med"/>
          </a:ln>
        </p:spPr>
      </p:cxnSp>
      <p:cxnSp>
        <p:nvCxnSpPr>
          <p:cNvPr id="22544" name="AutoShape 52"/>
          <p:cNvCxnSpPr>
            <a:cxnSpLocks noChangeShapeType="1"/>
          </p:cNvCxnSpPr>
          <p:nvPr/>
        </p:nvCxnSpPr>
        <p:spPr bwMode="auto">
          <a:xfrm flipH="1">
            <a:off x="7164388" y="4941888"/>
            <a:ext cx="287337" cy="71437"/>
          </a:xfrm>
          <a:prstGeom prst="straightConnector1">
            <a:avLst/>
          </a:prstGeom>
          <a:noFill/>
          <a:ln w="9525">
            <a:solidFill>
              <a:schemeClr val="tx1"/>
            </a:solidFill>
            <a:round/>
            <a:headEnd/>
            <a:tailEnd type="triangle" w="med" len="med"/>
          </a:ln>
        </p:spPr>
      </p:cxnSp>
      <p:cxnSp>
        <p:nvCxnSpPr>
          <p:cNvPr id="22545" name="AutoShape 53"/>
          <p:cNvCxnSpPr>
            <a:cxnSpLocks noChangeShapeType="1"/>
          </p:cNvCxnSpPr>
          <p:nvPr/>
        </p:nvCxnSpPr>
        <p:spPr bwMode="auto">
          <a:xfrm flipH="1">
            <a:off x="4716463" y="5516563"/>
            <a:ext cx="360362" cy="0"/>
          </a:xfrm>
          <a:prstGeom prst="straightConnector1">
            <a:avLst/>
          </a:prstGeom>
          <a:noFill/>
          <a:ln w="9525">
            <a:solidFill>
              <a:schemeClr val="tx1"/>
            </a:solidFill>
            <a:round/>
            <a:headEnd/>
            <a:tailEnd type="triangle" w="med" len="med"/>
          </a:ln>
        </p:spPr>
      </p:cxnSp>
      <p:cxnSp>
        <p:nvCxnSpPr>
          <p:cNvPr id="22546" name="AutoShape 54"/>
          <p:cNvCxnSpPr>
            <a:cxnSpLocks noChangeShapeType="1"/>
          </p:cNvCxnSpPr>
          <p:nvPr/>
        </p:nvCxnSpPr>
        <p:spPr bwMode="auto">
          <a:xfrm flipH="1" flipV="1">
            <a:off x="2843213" y="4292600"/>
            <a:ext cx="360362" cy="720725"/>
          </a:xfrm>
          <a:prstGeom prst="straightConnector1">
            <a:avLst/>
          </a:prstGeom>
          <a:noFill/>
          <a:ln w="9525">
            <a:solidFill>
              <a:schemeClr val="tx1"/>
            </a:solidFill>
            <a:round/>
            <a:headEnd/>
            <a:tailEnd type="triangle" w="med" len="med"/>
          </a:ln>
        </p:spPr>
      </p:cxnSp>
      <p:cxnSp>
        <p:nvCxnSpPr>
          <p:cNvPr id="22547" name="AutoShape 55"/>
          <p:cNvCxnSpPr>
            <a:cxnSpLocks noChangeShapeType="1"/>
          </p:cNvCxnSpPr>
          <p:nvPr/>
        </p:nvCxnSpPr>
        <p:spPr bwMode="auto">
          <a:xfrm flipV="1">
            <a:off x="3995738" y="3213100"/>
            <a:ext cx="936625" cy="287338"/>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8" grpId="0" animBg="1"/>
      <p:bldP spid="13352" grpId="0" animBg="1"/>
      <p:bldP spid="13354" grpId="0" animBg="1"/>
      <p:bldP spid="13356" grpId="0" animBg="1"/>
      <p:bldP spid="13357" grpId="0" animBg="1"/>
      <p:bldP spid="13358" grpId="0" animBg="1"/>
      <p:bldP spid="133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187450" y="260350"/>
            <a:ext cx="7292975" cy="720725"/>
          </a:xfrm>
        </p:spPr>
        <p:txBody>
          <a:bodyPr/>
          <a:lstStyle/>
          <a:p>
            <a:pPr eaLnBrk="1" hangingPunct="1"/>
            <a:r>
              <a:rPr lang="en-GB" sz="4000" smtClean="0">
                <a:latin typeface="Stencil" pitchFamily="82" charset="0"/>
              </a:rPr>
              <a:t>          Boys</a:t>
            </a:r>
          </a:p>
        </p:txBody>
      </p:sp>
      <p:pic>
        <p:nvPicPr>
          <p:cNvPr id="24578" name="Picture 4" descr="1302-20130215-MoreMonstersPattern"/>
          <p:cNvPicPr>
            <a:picLocks noChangeAspect="1" noChangeArrowheads="1"/>
          </p:cNvPicPr>
          <p:nvPr/>
        </p:nvPicPr>
        <p:blipFill>
          <a:blip r:embed="rId3"/>
          <a:srcRect l="32539" r="44792"/>
          <a:stretch>
            <a:fillRect/>
          </a:stretch>
        </p:blipFill>
        <p:spPr bwMode="auto">
          <a:xfrm>
            <a:off x="0" y="0"/>
            <a:ext cx="2089150" cy="6858000"/>
          </a:xfrm>
          <a:prstGeom prst="rect">
            <a:avLst/>
          </a:prstGeom>
          <a:noFill/>
          <a:ln w="9525">
            <a:noFill/>
            <a:miter lim="800000"/>
            <a:headEnd/>
            <a:tailEnd/>
          </a:ln>
        </p:spPr>
      </p:pic>
      <p:sp>
        <p:nvSpPr>
          <p:cNvPr id="24579" name="Rectangle 5"/>
          <p:cNvSpPr>
            <a:spLocks noChangeArrowheads="1"/>
          </p:cNvSpPr>
          <p:nvPr/>
        </p:nvSpPr>
        <p:spPr bwMode="auto">
          <a:xfrm>
            <a:off x="0" y="0"/>
            <a:ext cx="2124075" cy="6858000"/>
          </a:xfrm>
          <a:prstGeom prst="rect">
            <a:avLst/>
          </a:prstGeom>
          <a:solidFill>
            <a:schemeClr val="bg1">
              <a:alpha val="83920"/>
            </a:schemeClr>
          </a:solidFill>
          <a:ln w="9525">
            <a:noFill/>
            <a:miter lim="800000"/>
            <a:headEnd/>
            <a:tailEnd/>
          </a:ln>
        </p:spPr>
        <p:txBody>
          <a:bodyPr wrap="none" anchor="ctr"/>
          <a:lstStyle/>
          <a:p>
            <a:endParaRPr lang="en-US"/>
          </a:p>
        </p:txBody>
      </p:sp>
      <p:sp>
        <p:nvSpPr>
          <p:cNvPr id="14342" name="Rectangle 6"/>
          <p:cNvSpPr>
            <a:spLocks noChangeArrowheads="1"/>
          </p:cNvSpPr>
          <p:nvPr/>
        </p:nvSpPr>
        <p:spPr bwMode="auto">
          <a:xfrm>
            <a:off x="2411413" y="2997200"/>
            <a:ext cx="1655762" cy="517525"/>
          </a:xfrm>
          <a:prstGeom prst="rect">
            <a:avLst/>
          </a:prstGeom>
          <a:noFill/>
          <a:ln w="9525">
            <a:noFill/>
            <a:miter lim="800000"/>
            <a:headEnd/>
            <a:tailEnd/>
          </a:ln>
        </p:spPr>
        <p:txBody>
          <a:bodyPr>
            <a:spAutoFit/>
          </a:bodyPr>
          <a:lstStyle/>
          <a:p>
            <a:pPr algn="ctr">
              <a:spcBef>
                <a:spcPct val="30000"/>
              </a:spcBef>
            </a:pPr>
            <a:r>
              <a:rPr lang="en-GB" sz="1400">
                <a:latin typeface="Tahoma" pitchFamily="34" charset="0"/>
              </a:rPr>
              <a:t>Scrotum turns a darker colour</a:t>
            </a:r>
          </a:p>
        </p:txBody>
      </p:sp>
      <p:sp>
        <p:nvSpPr>
          <p:cNvPr id="24581" name="Rectangle 8"/>
          <p:cNvSpPr>
            <a:spLocks noChangeArrowheads="1"/>
          </p:cNvSpPr>
          <p:nvPr/>
        </p:nvSpPr>
        <p:spPr bwMode="auto">
          <a:xfrm>
            <a:off x="2124075" y="3141663"/>
            <a:ext cx="184150" cy="396875"/>
          </a:xfrm>
          <a:prstGeom prst="rect">
            <a:avLst/>
          </a:prstGeom>
          <a:noFill/>
          <a:ln w="9525">
            <a:noFill/>
            <a:miter lim="800000"/>
            <a:headEnd/>
            <a:tailEnd/>
          </a:ln>
        </p:spPr>
        <p:txBody>
          <a:bodyPr wrap="none">
            <a:spAutoFit/>
          </a:bodyPr>
          <a:lstStyle/>
          <a:p>
            <a:endParaRPr lang="en-US" sz="2000">
              <a:solidFill>
                <a:schemeClr val="tx2"/>
              </a:solidFill>
              <a:latin typeface="Arial" charset="0"/>
            </a:endParaRPr>
          </a:p>
        </p:txBody>
      </p:sp>
      <p:pic>
        <p:nvPicPr>
          <p:cNvPr id="24582" name="Picture 10" descr="222px-Squeaky_Voiced_Teen"/>
          <p:cNvPicPr>
            <a:picLocks noChangeAspect="1" noChangeArrowheads="1"/>
          </p:cNvPicPr>
          <p:nvPr/>
        </p:nvPicPr>
        <p:blipFill>
          <a:blip r:embed="rId4"/>
          <a:srcRect/>
          <a:stretch>
            <a:fillRect/>
          </a:stretch>
        </p:blipFill>
        <p:spPr bwMode="auto">
          <a:xfrm>
            <a:off x="4643438" y="1412875"/>
            <a:ext cx="1800225" cy="4319588"/>
          </a:xfrm>
          <a:prstGeom prst="rect">
            <a:avLst/>
          </a:prstGeom>
          <a:noFill/>
          <a:ln w="9525">
            <a:noFill/>
            <a:miter lim="800000"/>
            <a:headEnd/>
            <a:tailEnd/>
          </a:ln>
        </p:spPr>
      </p:pic>
      <p:sp>
        <p:nvSpPr>
          <p:cNvPr id="14348" name="Rectangle 12"/>
          <p:cNvSpPr>
            <a:spLocks noChangeArrowheads="1"/>
          </p:cNvSpPr>
          <p:nvPr/>
        </p:nvSpPr>
        <p:spPr bwMode="auto">
          <a:xfrm>
            <a:off x="2124075" y="1196975"/>
            <a:ext cx="2935288" cy="517525"/>
          </a:xfrm>
          <a:prstGeom prst="rect">
            <a:avLst/>
          </a:prstGeom>
          <a:noFill/>
          <a:ln w="9525">
            <a:noFill/>
            <a:miter lim="800000"/>
            <a:headEnd/>
            <a:tailEnd/>
          </a:ln>
        </p:spPr>
        <p:txBody>
          <a:bodyPr>
            <a:spAutoFit/>
          </a:bodyPr>
          <a:lstStyle/>
          <a:p>
            <a:r>
              <a:rPr lang="en-GB" sz="1400">
                <a:latin typeface="Tahoma" pitchFamily="34" charset="0"/>
              </a:rPr>
              <a:t>Hair grows around the penis – pubic hair</a:t>
            </a:r>
          </a:p>
        </p:txBody>
      </p:sp>
      <p:sp>
        <p:nvSpPr>
          <p:cNvPr id="14349" name="Rectangle 13"/>
          <p:cNvSpPr>
            <a:spLocks noChangeArrowheads="1"/>
          </p:cNvSpPr>
          <p:nvPr/>
        </p:nvSpPr>
        <p:spPr bwMode="auto">
          <a:xfrm>
            <a:off x="5580063" y="1125538"/>
            <a:ext cx="3382962" cy="304800"/>
          </a:xfrm>
          <a:prstGeom prst="rect">
            <a:avLst/>
          </a:prstGeom>
          <a:noFill/>
          <a:ln w="9525">
            <a:noFill/>
            <a:miter lim="800000"/>
            <a:headEnd/>
            <a:tailEnd/>
          </a:ln>
        </p:spPr>
        <p:txBody>
          <a:bodyPr wrap="none">
            <a:spAutoFit/>
          </a:bodyPr>
          <a:lstStyle/>
          <a:p>
            <a:r>
              <a:rPr lang="en-GB" sz="1400">
                <a:latin typeface="Tahoma" pitchFamily="34" charset="0"/>
              </a:rPr>
              <a:t>Testicles gradually grow larger and fuller</a:t>
            </a:r>
          </a:p>
        </p:txBody>
      </p:sp>
      <p:sp>
        <p:nvSpPr>
          <p:cNvPr id="14350" name="Rectangle 14"/>
          <p:cNvSpPr>
            <a:spLocks noChangeArrowheads="1"/>
          </p:cNvSpPr>
          <p:nvPr/>
        </p:nvSpPr>
        <p:spPr bwMode="auto">
          <a:xfrm>
            <a:off x="6948488" y="1916113"/>
            <a:ext cx="1944687" cy="517525"/>
          </a:xfrm>
          <a:prstGeom prst="rect">
            <a:avLst/>
          </a:prstGeom>
          <a:noFill/>
          <a:ln w="9525">
            <a:noFill/>
            <a:miter lim="800000"/>
            <a:headEnd/>
            <a:tailEnd/>
          </a:ln>
        </p:spPr>
        <p:txBody>
          <a:bodyPr>
            <a:spAutoFit/>
          </a:bodyPr>
          <a:lstStyle/>
          <a:p>
            <a:pPr>
              <a:spcBef>
                <a:spcPct val="50000"/>
              </a:spcBef>
            </a:pPr>
            <a:r>
              <a:rPr lang="en-GB" sz="1400">
                <a:latin typeface="Tahoma" pitchFamily="34" charset="0"/>
              </a:rPr>
              <a:t>Penis gradually grows longer and thicker</a:t>
            </a:r>
          </a:p>
        </p:txBody>
      </p:sp>
      <p:sp>
        <p:nvSpPr>
          <p:cNvPr id="14351" name="Rectangle 15"/>
          <p:cNvSpPr>
            <a:spLocks noChangeArrowheads="1"/>
          </p:cNvSpPr>
          <p:nvPr/>
        </p:nvSpPr>
        <p:spPr bwMode="auto">
          <a:xfrm>
            <a:off x="7164388" y="2565400"/>
            <a:ext cx="1223962" cy="730250"/>
          </a:xfrm>
          <a:prstGeom prst="rect">
            <a:avLst/>
          </a:prstGeom>
          <a:noFill/>
          <a:ln w="9525">
            <a:noFill/>
            <a:miter lim="800000"/>
            <a:headEnd/>
            <a:tailEnd/>
          </a:ln>
        </p:spPr>
        <p:txBody>
          <a:bodyPr>
            <a:spAutoFit/>
          </a:bodyPr>
          <a:lstStyle/>
          <a:p>
            <a:r>
              <a:rPr lang="en-GB" sz="1400">
                <a:latin typeface="Tahoma" pitchFamily="34" charset="0"/>
              </a:rPr>
              <a:t>Skin becomes oily - spots</a:t>
            </a:r>
          </a:p>
        </p:txBody>
      </p:sp>
      <p:sp>
        <p:nvSpPr>
          <p:cNvPr id="14352" name="Rectangle 16"/>
          <p:cNvSpPr>
            <a:spLocks noChangeArrowheads="1"/>
          </p:cNvSpPr>
          <p:nvPr/>
        </p:nvSpPr>
        <p:spPr bwMode="auto">
          <a:xfrm>
            <a:off x="6804025" y="3368675"/>
            <a:ext cx="1655763" cy="517525"/>
          </a:xfrm>
          <a:prstGeom prst="rect">
            <a:avLst/>
          </a:prstGeom>
          <a:noFill/>
          <a:ln w="9525">
            <a:noFill/>
            <a:miter lim="800000"/>
            <a:headEnd/>
            <a:tailEnd/>
          </a:ln>
        </p:spPr>
        <p:txBody>
          <a:bodyPr>
            <a:spAutoFit/>
          </a:bodyPr>
          <a:lstStyle/>
          <a:p>
            <a:r>
              <a:rPr lang="en-GB" sz="1400">
                <a:latin typeface="Tahoma" pitchFamily="34" charset="0"/>
              </a:rPr>
              <a:t>Sperm begins to be produced</a:t>
            </a:r>
          </a:p>
        </p:txBody>
      </p:sp>
      <p:sp>
        <p:nvSpPr>
          <p:cNvPr id="14353" name="Rectangle 17"/>
          <p:cNvSpPr>
            <a:spLocks noChangeArrowheads="1"/>
          </p:cNvSpPr>
          <p:nvPr/>
        </p:nvSpPr>
        <p:spPr bwMode="auto">
          <a:xfrm>
            <a:off x="7380288" y="4005263"/>
            <a:ext cx="1584325" cy="942975"/>
          </a:xfrm>
          <a:prstGeom prst="rect">
            <a:avLst/>
          </a:prstGeom>
          <a:noFill/>
          <a:ln w="9525">
            <a:noFill/>
            <a:miter lim="800000"/>
            <a:headEnd/>
            <a:tailEnd/>
          </a:ln>
        </p:spPr>
        <p:txBody>
          <a:bodyPr>
            <a:spAutoFit/>
          </a:bodyPr>
          <a:lstStyle/>
          <a:p>
            <a:r>
              <a:rPr lang="en-GB" sz="1400">
                <a:latin typeface="Tahoma" pitchFamily="34" charset="0"/>
              </a:rPr>
              <a:t>Sudden growth spurt , arms, legs, hands, feet, face, weight gain</a:t>
            </a:r>
          </a:p>
        </p:txBody>
      </p:sp>
      <p:sp>
        <p:nvSpPr>
          <p:cNvPr id="14354" name="Rectangle 18"/>
          <p:cNvSpPr>
            <a:spLocks noChangeArrowheads="1"/>
          </p:cNvSpPr>
          <p:nvPr/>
        </p:nvSpPr>
        <p:spPr bwMode="auto">
          <a:xfrm>
            <a:off x="6804025" y="5518150"/>
            <a:ext cx="2089150" cy="517525"/>
          </a:xfrm>
          <a:prstGeom prst="rect">
            <a:avLst/>
          </a:prstGeom>
          <a:noFill/>
          <a:ln w="9525">
            <a:noFill/>
            <a:miter lim="800000"/>
            <a:headEnd/>
            <a:tailEnd/>
          </a:ln>
        </p:spPr>
        <p:txBody>
          <a:bodyPr>
            <a:spAutoFit/>
          </a:bodyPr>
          <a:lstStyle/>
          <a:p>
            <a:r>
              <a:rPr lang="en-GB" sz="1400">
                <a:latin typeface="Tahoma" pitchFamily="34" charset="0"/>
              </a:rPr>
              <a:t>Shoulders and chest grow, muscles develop</a:t>
            </a:r>
          </a:p>
        </p:txBody>
      </p:sp>
      <p:sp>
        <p:nvSpPr>
          <p:cNvPr id="14355" name="Rectangle 19"/>
          <p:cNvSpPr>
            <a:spLocks noChangeArrowheads="1"/>
          </p:cNvSpPr>
          <p:nvPr/>
        </p:nvSpPr>
        <p:spPr bwMode="auto">
          <a:xfrm>
            <a:off x="5076825" y="6092825"/>
            <a:ext cx="1295400" cy="517525"/>
          </a:xfrm>
          <a:prstGeom prst="rect">
            <a:avLst/>
          </a:prstGeom>
          <a:noFill/>
          <a:ln w="9525">
            <a:noFill/>
            <a:miter lim="800000"/>
            <a:headEnd/>
            <a:tailEnd/>
          </a:ln>
        </p:spPr>
        <p:txBody>
          <a:bodyPr>
            <a:spAutoFit/>
          </a:bodyPr>
          <a:lstStyle/>
          <a:p>
            <a:pPr>
              <a:spcBef>
                <a:spcPct val="50000"/>
              </a:spcBef>
            </a:pPr>
            <a:r>
              <a:rPr lang="en-GB" sz="1400">
                <a:latin typeface="Tahoma" pitchFamily="34" charset="0"/>
              </a:rPr>
              <a:t>Facial hair grows</a:t>
            </a:r>
          </a:p>
        </p:txBody>
      </p:sp>
      <p:sp>
        <p:nvSpPr>
          <p:cNvPr id="14356" name="Rectangle 20"/>
          <p:cNvSpPr>
            <a:spLocks noChangeArrowheads="1"/>
          </p:cNvSpPr>
          <p:nvPr/>
        </p:nvSpPr>
        <p:spPr bwMode="auto">
          <a:xfrm>
            <a:off x="2124075" y="6092825"/>
            <a:ext cx="2808288" cy="304800"/>
          </a:xfrm>
          <a:prstGeom prst="rect">
            <a:avLst/>
          </a:prstGeom>
          <a:noFill/>
          <a:ln w="9525">
            <a:noFill/>
            <a:miter lim="800000"/>
            <a:headEnd/>
            <a:tailEnd/>
          </a:ln>
        </p:spPr>
        <p:txBody>
          <a:bodyPr>
            <a:spAutoFit/>
          </a:bodyPr>
          <a:lstStyle/>
          <a:p>
            <a:pPr>
              <a:spcBef>
                <a:spcPct val="50000"/>
              </a:spcBef>
            </a:pPr>
            <a:r>
              <a:rPr lang="en-GB" sz="1400">
                <a:latin typeface="Tahoma" pitchFamily="34" charset="0"/>
              </a:rPr>
              <a:t>Adams apple becomes noticeable</a:t>
            </a:r>
          </a:p>
        </p:txBody>
      </p:sp>
      <p:sp>
        <p:nvSpPr>
          <p:cNvPr id="14357" name="Rectangle 21"/>
          <p:cNvSpPr>
            <a:spLocks noChangeArrowheads="1"/>
          </p:cNvSpPr>
          <p:nvPr/>
        </p:nvSpPr>
        <p:spPr bwMode="auto">
          <a:xfrm>
            <a:off x="2339975" y="5013325"/>
            <a:ext cx="2303463" cy="730250"/>
          </a:xfrm>
          <a:prstGeom prst="rect">
            <a:avLst/>
          </a:prstGeom>
          <a:noFill/>
          <a:ln w="9525">
            <a:noFill/>
            <a:miter lim="800000"/>
            <a:headEnd/>
            <a:tailEnd/>
          </a:ln>
        </p:spPr>
        <p:txBody>
          <a:bodyPr>
            <a:spAutoFit/>
          </a:bodyPr>
          <a:lstStyle/>
          <a:p>
            <a:pPr>
              <a:spcBef>
                <a:spcPct val="50000"/>
              </a:spcBef>
            </a:pPr>
            <a:r>
              <a:rPr lang="en-GB" sz="1400">
                <a:latin typeface="Tahoma" pitchFamily="34" charset="0"/>
              </a:rPr>
              <a:t>Larynx / voice box grows bigger causing the voice to become deeper</a:t>
            </a:r>
          </a:p>
        </p:txBody>
      </p:sp>
      <p:sp>
        <p:nvSpPr>
          <p:cNvPr id="14358" name="Rectangle 22"/>
          <p:cNvSpPr>
            <a:spLocks noChangeArrowheads="1"/>
          </p:cNvSpPr>
          <p:nvPr/>
        </p:nvSpPr>
        <p:spPr bwMode="auto">
          <a:xfrm>
            <a:off x="2411413" y="4437063"/>
            <a:ext cx="1296987" cy="304800"/>
          </a:xfrm>
          <a:prstGeom prst="rect">
            <a:avLst/>
          </a:prstGeom>
          <a:noFill/>
          <a:ln w="9525">
            <a:noFill/>
            <a:miter lim="800000"/>
            <a:headEnd/>
            <a:tailEnd/>
          </a:ln>
        </p:spPr>
        <p:txBody>
          <a:bodyPr>
            <a:spAutoFit/>
          </a:bodyPr>
          <a:lstStyle/>
          <a:p>
            <a:r>
              <a:rPr lang="en-GB" sz="1400">
                <a:latin typeface="Tahoma" pitchFamily="34" charset="0"/>
              </a:rPr>
              <a:t>Chest hair</a:t>
            </a:r>
          </a:p>
        </p:txBody>
      </p:sp>
      <p:sp>
        <p:nvSpPr>
          <p:cNvPr id="14359" name="Rectangle 23"/>
          <p:cNvSpPr>
            <a:spLocks noChangeArrowheads="1"/>
          </p:cNvSpPr>
          <p:nvPr/>
        </p:nvSpPr>
        <p:spPr bwMode="auto">
          <a:xfrm>
            <a:off x="2484438" y="3644900"/>
            <a:ext cx="1511300" cy="517525"/>
          </a:xfrm>
          <a:prstGeom prst="rect">
            <a:avLst/>
          </a:prstGeom>
          <a:noFill/>
          <a:ln w="9525">
            <a:noFill/>
            <a:miter lim="800000"/>
            <a:headEnd/>
            <a:tailEnd/>
          </a:ln>
        </p:spPr>
        <p:txBody>
          <a:bodyPr>
            <a:spAutoFit/>
          </a:bodyPr>
          <a:lstStyle/>
          <a:p>
            <a:pPr>
              <a:spcBef>
                <a:spcPct val="50000"/>
              </a:spcBef>
            </a:pPr>
            <a:r>
              <a:rPr lang="en-GB" sz="1400">
                <a:latin typeface="Tahoma" pitchFamily="34" charset="0"/>
              </a:rPr>
              <a:t>Ejaculations Wet dreams</a:t>
            </a:r>
          </a:p>
        </p:txBody>
      </p:sp>
      <p:sp>
        <p:nvSpPr>
          <p:cNvPr id="14360" name="Rectangle 24"/>
          <p:cNvSpPr>
            <a:spLocks noChangeArrowheads="1"/>
          </p:cNvSpPr>
          <p:nvPr/>
        </p:nvSpPr>
        <p:spPr bwMode="auto">
          <a:xfrm>
            <a:off x="2195513" y="2420938"/>
            <a:ext cx="1944687" cy="517525"/>
          </a:xfrm>
          <a:prstGeom prst="rect">
            <a:avLst/>
          </a:prstGeom>
          <a:noFill/>
          <a:ln w="9525">
            <a:noFill/>
            <a:miter lim="800000"/>
            <a:headEnd/>
            <a:tailEnd/>
          </a:ln>
        </p:spPr>
        <p:txBody>
          <a:bodyPr>
            <a:spAutoFit/>
          </a:bodyPr>
          <a:lstStyle/>
          <a:p>
            <a:r>
              <a:rPr lang="en-GB" sz="1400">
                <a:latin typeface="Tahoma" pitchFamily="34" charset="0"/>
              </a:rPr>
              <a:t>Hair grows under the arm</a:t>
            </a:r>
          </a:p>
        </p:txBody>
      </p:sp>
      <p:sp>
        <p:nvSpPr>
          <p:cNvPr id="14361" name="Rectangle 25"/>
          <p:cNvSpPr>
            <a:spLocks noChangeArrowheads="1"/>
          </p:cNvSpPr>
          <p:nvPr/>
        </p:nvSpPr>
        <p:spPr bwMode="auto">
          <a:xfrm>
            <a:off x="2068513" y="2060575"/>
            <a:ext cx="1639887" cy="304800"/>
          </a:xfrm>
          <a:prstGeom prst="rect">
            <a:avLst/>
          </a:prstGeom>
          <a:noFill/>
          <a:ln w="9525">
            <a:noFill/>
            <a:miter lim="800000"/>
            <a:headEnd/>
            <a:tailEnd/>
          </a:ln>
        </p:spPr>
        <p:txBody>
          <a:bodyPr>
            <a:spAutoFit/>
          </a:bodyPr>
          <a:lstStyle/>
          <a:p>
            <a:r>
              <a:rPr lang="en-GB" sz="1400">
                <a:latin typeface="Tahoma" pitchFamily="34" charset="0"/>
              </a:rPr>
              <a:t>Body sweats more</a:t>
            </a:r>
          </a:p>
        </p:txBody>
      </p:sp>
      <p:cxnSp>
        <p:nvCxnSpPr>
          <p:cNvPr id="24597" name="AutoShape 26"/>
          <p:cNvCxnSpPr>
            <a:cxnSpLocks noChangeShapeType="1"/>
            <a:endCxn id="14348" idx="2"/>
          </p:cNvCxnSpPr>
          <p:nvPr/>
        </p:nvCxnSpPr>
        <p:spPr bwMode="auto">
          <a:xfrm flipH="1" flipV="1">
            <a:off x="3592513" y="1714500"/>
            <a:ext cx="763587" cy="346075"/>
          </a:xfrm>
          <a:prstGeom prst="straightConnector1">
            <a:avLst/>
          </a:prstGeom>
          <a:noFill/>
          <a:ln w="9525">
            <a:solidFill>
              <a:schemeClr val="tx1"/>
            </a:solidFill>
            <a:round/>
            <a:headEnd/>
            <a:tailEnd type="triangle" w="med" len="med"/>
          </a:ln>
        </p:spPr>
      </p:cxnSp>
      <p:cxnSp>
        <p:nvCxnSpPr>
          <p:cNvPr id="24598" name="AutoShape 27"/>
          <p:cNvCxnSpPr>
            <a:cxnSpLocks noChangeShapeType="1"/>
            <a:endCxn id="14361" idx="3"/>
          </p:cNvCxnSpPr>
          <p:nvPr/>
        </p:nvCxnSpPr>
        <p:spPr bwMode="auto">
          <a:xfrm flipH="1" flipV="1">
            <a:off x="3708400" y="2212975"/>
            <a:ext cx="719138" cy="279400"/>
          </a:xfrm>
          <a:prstGeom prst="straightConnector1">
            <a:avLst/>
          </a:prstGeom>
          <a:noFill/>
          <a:ln w="9525">
            <a:solidFill>
              <a:schemeClr val="tx1"/>
            </a:solidFill>
            <a:round/>
            <a:headEnd/>
            <a:tailEnd type="triangle" w="med" len="med"/>
          </a:ln>
        </p:spPr>
      </p:cxnSp>
      <p:cxnSp>
        <p:nvCxnSpPr>
          <p:cNvPr id="24599" name="AutoShape 28"/>
          <p:cNvCxnSpPr>
            <a:cxnSpLocks noChangeShapeType="1"/>
          </p:cNvCxnSpPr>
          <p:nvPr/>
        </p:nvCxnSpPr>
        <p:spPr bwMode="auto">
          <a:xfrm flipH="1">
            <a:off x="3419475" y="3860800"/>
            <a:ext cx="1042988" cy="157163"/>
          </a:xfrm>
          <a:prstGeom prst="straightConnector1">
            <a:avLst/>
          </a:prstGeom>
          <a:noFill/>
          <a:ln w="9525">
            <a:solidFill>
              <a:schemeClr val="tx1"/>
            </a:solidFill>
            <a:round/>
            <a:headEnd/>
            <a:tailEnd type="triangle" w="med" len="med"/>
          </a:ln>
        </p:spPr>
      </p:cxnSp>
      <p:cxnSp>
        <p:nvCxnSpPr>
          <p:cNvPr id="24600" name="AutoShape 29"/>
          <p:cNvCxnSpPr>
            <a:cxnSpLocks noChangeShapeType="1"/>
            <a:stCxn id="14342" idx="3"/>
            <a:endCxn id="14342" idx="3"/>
          </p:cNvCxnSpPr>
          <p:nvPr/>
        </p:nvCxnSpPr>
        <p:spPr bwMode="auto">
          <a:xfrm>
            <a:off x="4067175" y="3255963"/>
            <a:ext cx="0" cy="0"/>
          </a:xfrm>
          <a:prstGeom prst="straightConnector1">
            <a:avLst/>
          </a:prstGeom>
          <a:noFill/>
          <a:ln w="9525">
            <a:solidFill>
              <a:schemeClr val="tx1"/>
            </a:solidFill>
            <a:round/>
            <a:headEnd/>
            <a:tailEnd type="triangle" w="med" len="med"/>
          </a:ln>
        </p:spPr>
      </p:cxnSp>
      <p:cxnSp>
        <p:nvCxnSpPr>
          <p:cNvPr id="24601" name="AutoShape 30"/>
          <p:cNvCxnSpPr>
            <a:cxnSpLocks noChangeShapeType="1"/>
            <a:endCxn id="14342" idx="3"/>
          </p:cNvCxnSpPr>
          <p:nvPr/>
        </p:nvCxnSpPr>
        <p:spPr bwMode="auto">
          <a:xfrm flipH="1" flipV="1">
            <a:off x="4067175" y="3255963"/>
            <a:ext cx="360363" cy="28575"/>
          </a:xfrm>
          <a:prstGeom prst="straightConnector1">
            <a:avLst/>
          </a:prstGeom>
          <a:noFill/>
          <a:ln w="9525">
            <a:solidFill>
              <a:schemeClr val="tx1"/>
            </a:solidFill>
            <a:round/>
            <a:headEnd/>
            <a:tailEnd type="triangle" w="med" len="med"/>
          </a:ln>
        </p:spPr>
      </p:cxnSp>
      <p:cxnSp>
        <p:nvCxnSpPr>
          <p:cNvPr id="24602" name="AutoShape 31"/>
          <p:cNvCxnSpPr>
            <a:cxnSpLocks noChangeShapeType="1"/>
            <a:endCxn id="14360" idx="2"/>
          </p:cNvCxnSpPr>
          <p:nvPr/>
        </p:nvCxnSpPr>
        <p:spPr bwMode="auto">
          <a:xfrm flipH="1" flipV="1">
            <a:off x="3168650" y="2938463"/>
            <a:ext cx="1187450" cy="130175"/>
          </a:xfrm>
          <a:prstGeom prst="straightConnector1">
            <a:avLst/>
          </a:prstGeom>
          <a:noFill/>
          <a:ln w="9525">
            <a:solidFill>
              <a:schemeClr val="tx1"/>
            </a:solidFill>
            <a:round/>
            <a:headEnd/>
            <a:tailEnd type="triangle" w="med" len="med"/>
          </a:ln>
        </p:spPr>
      </p:cxnSp>
      <p:cxnSp>
        <p:nvCxnSpPr>
          <p:cNvPr id="24603" name="AutoShape 32"/>
          <p:cNvCxnSpPr>
            <a:cxnSpLocks noChangeShapeType="1"/>
            <a:endCxn id="14358" idx="3"/>
          </p:cNvCxnSpPr>
          <p:nvPr/>
        </p:nvCxnSpPr>
        <p:spPr bwMode="auto">
          <a:xfrm flipH="1">
            <a:off x="3708400" y="4365625"/>
            <a:ext cx="719138" cy="223838"/>
          </a:xfrm>
          <a:prstGeom prst="straightConnector1">
            <a:avLst/>
          </a:prstGeom>
          <a:noFill/>
          <a:ln w="9525">
            <a:solidFill>
              <a:schemeClr val="tx1"/>
            </a:solidFill>
            <a:round/>
            <a:headEnd/>
            <a:tailEnd type="triangle" w="med" len="med"/>
          </a:ln>
        </p:spPr>
      </p:cxnSp>
      <p:cxnSp>
        <p:nvCxnSpPr>
          <p:cNvPr id="24604" name="AutoShape 35"/>
          <p:cNvCxnSpPr>
            <a:cxnSpLocks noChangeShapeType="1"/>
          </p:cNvCxnSpPr>
          <p:nvPr/>
        </p:nvCxnSpPr>
        <p:spPr bwMode="auto">
          <a:xfrm flipH="1">
            <a:off x="3851275" y="5734050"/>
            <a:ext cx="1150938" cy="365125"/>
          </a:xfrm>
          <a:prstGeom prst="straightConnector1">
            <a:avLst/>
          </a:prstGeom>
          <a:noFill/>
          <a:ln w="9525">
            <a:solidFill>
              <a:schemeClr val="tx1"/>
            </a:solidFill>
            <a:round/>
            <a:headEnd/>
            <a:tailEnd type="triangle" w="med" len="med"/>
          </a:ln>
        </p:spPr>
      </p:cxnSp>
      <p:cxnSp>
        <p:nvCxnSpPr>
          <p:cNvPr id="24605" name="AutoShape 36"/>
          <p:cNvCxnSpPr>
            <a:cxnSpLocks noChangeShapeType="1"/>
            <a:endCxn id="14355" idx="0"/>
          </p:cNvCxnSpPr>
          <p:nvPr/>
        </p:nvCxnSpPr>
        <p:spPr bwMode="auto">
          <a:xfrm>
            <a:off x="5580063" y="5805488"/>
            <a:ext cx="144462" cy="287337"/>
          </a:xfrm>
          <a:prstGeom prst="straightConnector1">
            <a:avLst/>
          </a:prstGeom>
          <a:noFill/>
          <a:ln w="9525">
            <a:solidFill>
              <a:schemeClr val="tx1"/>
            </a:solidFill>
            <a:round/>
            <a:headEnd/>
            <a:tailEnd type="triangle" w="med" len="med"/>
          </a:ln>
        </p:spPr>
      </p:cxnSp>
      <p:cxnSp>
        <p:nvCxnSpPr>
          <p:cNvPr id="24606" name="AutoShape 40"/>
          <p:cNvCxnSpPr>
            <a:cxnSpLocks noChangeShapeType="1"/>
            <a:endCxn id="14349" idx="2"/>
          </p:cNvCxnSpPr>
          <p:nvPr/>
        </p:nvCxnSpPr>
        <p:spPr bwMode="auto">
          <a:xfrm flipV="1">
            <a:off x="6659563" y="1430338"/>
            <a:ext cx="612775" cy="485775"/>
          </a:xfrm>
          <a:prstGeom prst="straightConnector1">
            <a:avLst/>
          </a:prstGeom>
          <a:noFill/>
          <a:ln w="9525">
            <a:solidFill>
              <a:schemeClr val="tx1"/>
            </a:solidFill>
            <a:round/>
            <a:headEnd/>
            <a:tailEnd type="triangle" w="med" len="med"/>
          </a:ln>
        </p:spPr>
      </p:cxnSp>
      <p:cxnSp>
        <p:nvCxnSpPr>
          <p:cNvPr id="24607" name="AutoShape 41"/>
          <p:cNvCxnSpPr>
            <a:cxnSpLocks noChangeShapeType="1"/>
            <a:stCxn id="14350" idx="1"/>
            <a:endCxn id="14350" idx="1"/>
          </p:cNvCxnSpPr>
          <p:nvPr/>
        </p:nvCxnSpPr>
        <p:spPr bwMode="auto">
          <a:xfrm>
            <a:off x="6948488" y="2174875"/>
            <a:ext cx="0" cy="0"/>
          </a:xfrm>
          <a:prstGeom prst="straightConnector1">
            <a:avLst/>
          </a:prstGeom>
          <a:noFill/>
          <a:ln w="9525">
            <a:solidFill>
              <a:schemeClr val="tx1"/>
            </a:solidFill>
            <a:round/>
            <a:headEnd/>
            <a:tailEnd type="triangle" w="med" len="med"/>
          </a:ln>
        </p:spPr>
      </p:cxnSp>
      <p:cxnSp>
        <p:nvCxnSpPr>
          <p:cNvPr id="24608" name="AutoShape 42"/>
          <p:cNvCxnSpPr>
            <a:cxnSpLocks noChangeShapeType="1"/>
          </p:cNvCxnSpPr>
          <p:nvPr/>
        </p:nvCxnSpPr>
        <p:spPr bwMode="auto">
          <a:xfrm flipV="1">
            <a:off x="6516688" y="2349500"/>
            <a:ext cx="287337" cy="287338"/>
          </a:xfrm>
          <a:prstGeom prst="straightConnector1">
            <a:avLst/>
          </a:prstGeom>
          <a:noFill/>
          <a:ln w="9525">
            <a:solidFill>
              <a:schemeClr val="tx1"/>
            </a:solidFill>
            <a:round/>
            <a:headEnd/>
            <a:tailEnd type="triangle" w="med" len="med"/>
          </a:ln>
        </p:spPr>
      </p:cxnSp>
      <p:cxnSp>
        <p:nvCxnSpPr>
          <p:cNvPr id="24609" name="AutoShape 43"/>
          <p:cNvCxnSpPr>
            <a:cxnSpLocks noChangeShapeType="1"/>
            <a:endCxn id="14351" idx="1"/>
          </p:cNvCxnSpPr>
          <p:nvPr/>
        </p:nvCxnSpPr>
        <p:spPr bwMode="auto">
          <a:xfrm>
            <a:off x="6659563" y="2781300"/>
            <a:ext cx="504825" cy="149225"/>
          </a:xfrm>
          <a:prstGeom prst="straightConnector1">
            <a:avLst/>
          </a:prstGeom>
          <a:noFill/>
          <a:ln w="9525">
            <a:solidFill>
              <a:schemeClr val="tx1"/>
            </a:solidFill>
            <a:round/>
            <a:headEnd/>
            <a:tailEnd type="triangle" w="med" len="med"/>
          </a:ln>
        </p:spPr>
      </p:cxnSp>
      <p:cxnSp>
        <p:nvCxnSpPr>
          <p:cNvPr id="24610" name="AutoShape 44"/>
          <p:cNvCxnSpPr>
            <a:cxnSpLocks noChangeShapeType="1"/>
            <a:endCxn id="14352" idx="1"/>
          </p:cNvCxnSpPr>
          <p:nvPr/>
        </p:nvCxnSpPr>
        <p:spPr bwMode="auto">
          <a:xfrm>
            <a:off x="6516688" y="3429000"/>
            <a:ext cx="287337" cy="198438"/>
          </a:xfrm>
          <a:prstGeom prst="straightConnector1">
            <a:avLst/>
          </a:prstGeom>
          <a:noFill/>
          <a:ln w="9525">
            <a:solidFill>
              <a:schemeClr val="tx1"/>
            </a:solidFill>
            <a:round/>
            <a:headEnd/>
            <a:tailEnd type="triangle" w="med" len="med"/>
          </a:ln>
        </p:spPr>
      </p:cxnSp>
      <p:cxnSp>
        <p:nvCxnSpPr>
          <p:cNvPr id="24611" name="AutoShape 46"/>
          <p:cNvCxnSpPr>
            <a:cxnSpLocks noChangeShapeType="1"/>
            <a:endCxn id="14354" idx="0"/>
          </p:cNvCxnSpPr>
          <p:nvPr/>
        </p:nvCxnSpPr>
        <p:spPr bwMode="auto">
          <a:xfrm>
            <a:off x="6516688" y="5229225"/>
            <a:ext cx="1331912" cy="288925"/>
          </a:xfrm>
          <a:prstGeom prst="straightConnector1">
            <a:avLst/>
          </a:prstGeom>
          <a:noFill/>
          <a:ln w="9525">
            <a:solidFill>
              <a:schemeClr val="tx1"/>
            </a:solidFill>
            <a:round/>
            <a:headEnd/>
            <a:tailEnd type="triangle" w="med" len="med"/>
          </a:ln>
        </p:spPr>
      </p:cxnSp>
      <p:cxnSp>
        <p:nvCxnSpPr>
          <p:cNvPr id="24612" name="AutoShape 47"/>
          <p:cNvCxnSpPr>
            <a:cxnSpLocks noChangeShapeType="1"/>
          </p:cNvCxnSpPr>
          <p:nvPr/>
        </p:nvCxnSpPr>
        <p:spPr bwMode="auto">
          <a:xfrm>
            <a:off x="6588125" y="4221163"/>
            <a:ext cx="576263" cy="215900"/>
          </a:xfrm>
          <a:prstGeom prst="straightConnector1">
            <a:avLst/>
          </a:prstGeom>
          <a:noFill/>
          <a:ln w="9525">
            <a:solidFill>
              <a:schemeClr val="tx1"/>
            </a:solidFill>
            <a:round/>
            <a:headEnd/>
            <a:tailEnd type="triangle" w="med" len="med"/>
          </a:ln>
        </p:spPr>
      </p:cxnSp>
      <p:cxnSp>
        <p:nvCxnSpPr>
          <p:cNvPr id="24613" name="AutoShape 48"/>
          <p:cNvCxnSpPr>
            <a:cxnSpLocks noChangeShapeType="1"/>
            <a:endCxn id="14357" idx="0"/>
          </p:cNvCxnSpPr>
          <p:nvPr/>
        </p:nvCxnSpPr>
        <p:spPr bwMode="auto">
          <a:xfrm flipH="1">
            <a:off x="3492500" y="4797425"/>
            <a:ext cx="1079500" cy="2159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slide(fromBottom)">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slide(fromBottom)">
                                      <p:cBhvr>
                                        <p:cTn id="12" dur="500"/>
                                        <p:tgtEl>
                                          <p:spTgt spid="1434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50"/>
                                        </p:tgtEl>
                                        <p:attrNameLst>
                                          <p:attrName>style.visibility</p:attrName>
                                        </p:attrNameLst>
                                      </p:cBhvr>
                                      <p:to>
                                        <p:strVal val="visible"/>
                                      </p:to>
                                    </p:set>
                                    <p:animEffect transition="in" filter="slide(fromBottom)">
                                      <p:cBhvr>
                                        <p:cTn id="17" dur="500"/>
                                        <p:tgtEl>
                                          <p:spTgt spid="1435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351"/>
                                        </p:tgtEl>
                                        <p:attrNameLst>
                                          <p:attrName>style.visibility</p:attrName>
                                        </p:attrNameLst>
                                      </p:cBhvr>
                                      <p:to>
                                        <p:strVal val="visible"/>
                                      </p:to>
                                    </p:set>
                                    <p:animEffect transition="in" filter="slide(fromBottom)">
                                      <p:cBhvr>
                                        <p:cTn id="22" dur="500"/>
                                        <p:tgtEl>
                                          <p:spTgt spid="1435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352"/>
                                        </p:tgtEl>
                                        <p:attrNameLst>
                                          <p:attrName>style.visibility</p:attrName>
                                        </p:attrNameLst>
                                      </p:cBhvr>
                                      <p:to>
                                        <p:strVal val="visible"/>
                                      </p:to>
                                    </p:set>
                                    <p:animEffect transition="in" filter="slide(fromBottom)">
                                      <p:cBhvr>
                                        <p:cTn id="27" dur="500"/>
                                        <p:tgtEl>
                                          <p:spTgt spid="1435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4353"/>
                                        </p:tgtEl>
                                        <p:attrNameLst>
                                          <p:attrName>style.visibility</p:attrName>
                                        </p:attrNameLst>
                                      </p:cBhvr>
                                      <p:to>
                                        <p:strVal val="visible"/>
                                      </p:to>
                                    </p:set>
                                    <p:animEffect transition="in" filter="slide(fromBottom)">
                                      <p:cBhvr>
                                        <p:cTn id="32" dur="500"/>
                                        <p:tgtEl>
                                          <p:spTgt spid="1435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4354">
                                            <p:txEl>
                                              <p:pRg st="0" end="0"/>
                                            </p:txEl>
                                          </p:spTgt>
                                        </p:tgtEl>
                                        <p:attrNameLst>
                                          <p:attrName>style.visibility</p:attrName>
                                        </p:attrNameLst>
                                      </p:cBhvr>
                                      <p:to>
                                        <p:strVal val="visible"/>
                                      </p:to>
                                    </p:set>
                                    <p:animEffect transition="in" filter="slide(fromBottom)">
                                      <p:cBhvr>
                                        <p:cTn id="37" dur="500"/>
                                        <p:tgtEl>
                                          <p:spTgt spid="1435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4355"/>
                                        </p:tgtEl>
                                        <p:attrNameLst>
                                          <p:attrName>style.visibility</p:attrName>
                                        </p:attrNameLst>
                                      </p:cBhvr>
                                      <p:to>
                                        <p:strVal val="visible"/>
                                      </p:to>
                                    </p:set>
                                    <p:animEffect transition="in" filter="slide(fromBottom)">
                                      <p:cBhvr>
                                        <p:cTn id="42" dur="500"/>
                                        <p:tgtEl>
                                          <p:spTgt spid="1435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4356"/>
                                        </p:tgtEl>
                                        <p:attrNameLst>
                                          <p:attrName>style.visibility</p:attrName>
                                        </p:attrNameLst>
                                      </p:cBhvr>
                                      <p:to>
                                        <p:strVal val="visible"/>
                                      </p:to>
                                    </p:set>
                                    <p:animEffect transition="in" filter="slide(fromBottom)">
                                      <p:cBhvr>
                                        <p:cTn id="47" dur="500"/>
                                        <p:tgtEl>
                                          <p:spTgt spid="14356"/>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4357"/>
                                        </p:tgtEl>
                                        <p:attrNameLst>
                                          <p:attrName>style.visibility</p:attrName>
                                        </p:attrNameLst>
                                      </p:cBhvr>
                                      <p:to>
                                        <p:strVal val="visible"/>
                                      </p:to>
                                    </p:set>
                                    <p:animEffect transition="in" filter="slide(fromBottom)">
                                      <p:cBhvr>
                                        <p:cTn id="52" dur="500"/>
                                        <p:tgtEl>
                                          <p:spTgt spid="1435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358"/>
                                        </p:tgtEl>
                                        <p:attrNameLst>
                                          <p:attrName>style.visibility</p:attrName>
                                        </p:attrNameLst>
                                      </p:cBhvr>
                                      <p:to>
                                        <p:strVal val="visible"/>
                                      </p:to>
                                    </p:set>
                                    <p:animEffect transition="in" filter="slide(fromBottom)">
                                      <p:cBhvr>
                                        <p:cTn id="57" dur="500"/>
                                        <p:tgtEl>
                                          <p:spTgt spid="14358"/>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4359"/>
                                        </p:tgtEl>
                                        <p:attrNameLst>
                                          <p:attrName>style.visibility</p:attrName>
                                        </p:attrNameLst>
                                      </p:cBhvr>
                                      <p:to>
                                        <p:strVal val="visible"/>
                                      </p:to>
                                    </p:set>
                                    <p:animEffect transition="in" filter="slide(fromBottom)">
                                      <p:cBhvr>
                                        <p:cTn id="62" dur="500"/>
                                        <p:tgtEl>
                                          <p:spTgt spid="1435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4342"/>
                                        </p:tgtEl>
                                        <p:attrNameLst>
                                          <p:attrName>style.visibility</p:attrName>
                                        </p:attrNameLst>
                                      </p:cBhvr>
                                      <p:to>
                                        <p:strVal val="visible"/>
                                      </p:to>
                                    </p:set>
                                    <p:animEffect transition="in" filter="slide(fromBottom)">
                                      <p:cBhvr>
                                        <p:cTn id="67" dur="500"/>
                                        <p:tgtEl>
                                          <p:spTgt spid="14342"/>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14360">
                                            <p:txEl>
                                              <p:pRg st="0" end="0"/>
                                            </p:txEl>
                                          </p:spTgt>
                                        </p:tgtEl>
                                        <p:attrNameLst>
                                          <p:attrName>style.visibility</p:attrName>
                                        </p:attrNameLst>
                                      </p:cBhvr>
                                      <p:to>
                                        <p:strVal val="visible"/>
                                      </p:to>
                                    </p:set>
                                    <p:animEffect transition="in" filter="slide(fromBottom)">
                                      <p:cBhvr>
                                        <p:cTn id="72" dur="500"/>
                                        <p:tgtEl>
                                          <p:spTgt spid="1436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14361"/>
                                        </p:tgtEl>
                                        <p:attrNameLst>
                                          <p:attrName>style.visibility</p:attrName>
                                        </p:attrNameLst>
                                      </p:cBhvr>
                                      <p:to>
                                        <p:strVal val="visible"/>
                                      </p:to>
                                    </p:set>
                                    <p:animEffect transition="in" filter="slide(fromBottom)">
                                      <p:cBhvr>
                                        <p:cTn id="77" dur="500"/>
                                        <p:tgtEl>
                                          <p:spTgt spid="1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8" grpId="0"/>
      <p:bldP spid="14349" grpId="0"/>
      <p:bldP spid="14350" grpId="0"/>
      <p:bldP spid="14351" grpId="0"/>
      <p:bldP spid="14352" grpId="0"/>
      <p:bldP spid="14353" grpId="0"/>
      <p:bldP spid="14355" grpId="0"/>
      <p:bldP spid="14356" grpId="0"/>
      <p:bldP spid="14357" grpId="0"/>
      <p:bldP spid="14358" grpId="0"/>
      <p:bldP spid="14359" grpId="0"/>
      <p:bldP spid="143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124075" y="274638"/>
            <a:ext cx="6562725" cy="1143000"/>
          </a:xfrm>
        </p:spPr>
        <p:txBody>
          <a:bodyPr/>
          <a:lstStyle/>
          <a:p>
            <a:pPr eaLnBrk="1" hangingPunct="1"/>
            <a:r>
              <a:rPr lang="en-GB" sz="4000" smtClean="0">
                <a:latin typeface="Stencil" pitchFamily="82" charset="0"/>
              </a:rPr>
              <a:t>What’s on in the inside</a:t>
            </a:r>
          </a:p>
        </p:txBody>
      </p:sp>
      <p:pic>
        <p:nvPicPr>
          <p:cNvPr id="26626" name="Picture 5" descr="1302-20130215-MoreMonstersPattern"/>
          <p:cNvPicPr>
            <a:picLocks noChangeAspect="1" noChangeArrowheads="1"/>
          </p:cNvPicPr>
          <p:nvPr/>
        </p:nvPicPr>
        <p:blipFill>
          <a:blip r:embed="rId2"/>
          <a:srcRect l="32539" r="44792"/>
          <a:stretch>
            <a:fillRect/>
          </a:stretch>
        </p:blipFill>
        <p:spPr bwMode="auto">
          <a:xfrm>
            <a:off x="0" y="0"/>
            <a:ext cx="2089150" cy="6858000"/>
          </a:xfrm>
          <a:prstGeom prst="rect">
            <a:avLst/>
          </a:prstGeom>
          <a:noFill/>
          <a:ln w="9525">
            <a:noFill/>
            <a:miter lim="800000"/>
            <a:headEnd/>
            <a:tailEnd/>
          </a:ln>
        </p:spPr>
      </p:pic>
      <p:pic>
        <p:nvPicPr>
          <p:cNvPr id="55303" name="Picture 7" descr="Female Reproductive System"/>
          <p:cNvPicPr>
            <a:picLocks noChangeAspect="1" noChangeArrowheads="1"/>
          </p:cNvPicPr>
          <p:nvPr/>
        </p:nvPicPr>
        <p:blipFill>
          <a:blip r:embed="rId3"/>
          <a:srcRect/>
          <a:stretch>
            <a:fillRect/>
          </a:stretch>
        </p:blipFill>
        <p:spPr bwMode="auto">
          <a:xfrm>
            <a:off x="2843213" y="1866900"/>
            <a:ext cx="5689600" cy="3705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slide(fromBottom)">
                                      <p:cBhvr>
                                        <p:cTn id="7"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763713" y="333375"/>
            <a:ext cx="7200900" cy="1143000"/>
          </a:xfrm>
        </p:spPr>
        <p:txBody>
          <a:bodyPr/>
          <a:lstStyle/>
          <a:p>
            <a:pPr eaLnBrk="1" hangingPunct="1"/>
            <a:r>
              <a:rPr lang="en-GB" sz="3600" smtClean="0">
                <a:latin typeface="Stencil" pitchFamily="82" charset="0"/>
              </a:rPr>
              <a:t>New and changing feelings</a:t>
            </a:r>
          </a:p>
        </p:txBody>
      </p:sp>
      <p:pic>
        <p:nvPicPr>
          <p:cNvPr id="27650" name="Picture 4" descr="1302-20130215-MoreMonstersPattern"/>
          <p:cNvPicPr>
            <a:picLocks noChangeAspect="1" noChangeArrowheads="1"/>
          </p:cNvPicPr>
          <p:nvPr/>
        </p:nvPicPr>
        <p:blipFill>
          <a:blip r:embed="rId3"/>
          <a:srcRect l="32539" r="44792"/>
          <a:stretch>
            <a:fillRect/>
          </a:stretch>
        </p:blipFill>
        <p:spPr bwMode="auto">
          <a:xfrm>
            <a:off x="0" y="0"/>
            <a:ext cx="2089150" cy="6858000"/>
          </a:xfrm>
          <a:prstGeom prst="rect">
            <a:avLst/>
          </a:prstGeom>
          <a:noFill/>
          <a:ln w="9525">
            <a:noFill/>
            <a:miter lim="800000"/>
            <a:headEnd/>
            <a:tailEnd/>
          </a:ln>
        </p:spPr>
      </p:pic>
      <p:sp>
        <p:nvSpPr>
          <p:cNvPr id="27651" name="Rectangle 5"/>
          <p:cNvSpPr>
            <a:spLocks noChangeArrowheads="1"/>
          </p:cNvSpPr>
          <p:nvPr/>
        </p:nvSpPr>
        <p:spPr bwMode="auto">
          <a:xfrm>
            <a:off x="0" y="0"/>
            <a:ext cx="2124075" cy="6858000"/>
          </a:xfrm>
          <a:prstGeom prst="rect">
            <a:avLst/>
          </a:prstGeom>
          <a:solidFill>
            <a:schemeClr val="bg1">
              <a:alpha val="83920"/>
            </a:schemeClr>
          </a:solidFill>
          <a:ln w="9525">
            <a:noFill/>
            <a:miter lim="800000"/>
            <a:headEnd/>
            <a:tailEnd/>
          </a:ln>
        </p:spPr>
        <p:txBody>
          <a:bodyPr wrap="none" anchor="ctr"/>
          <a:lstStyle/>
          <a:p>
            <a:endParaRPr lang="en-US"/>
          </a:p>
        </p:txBody>
      </p:sp>
      <p:sp>
        <p:nvSpPr>
          <p:cNvPr id="27652" name="Rectangle 9"/>
          <p:cNvSpPr>
            <a:spLocks noChangeArrowheads="1"/>
          </p:cNvSpPr>
          <p:nvPr/>
        </p:nvSpPr>
        <p:spPr bwMode="auto">
          <a:xfrm>
            <a:off x="2286000" y="2163763"/>
            <a:ext cx="4572000" cy="396875"/>
          </a:xfrm>
          <a:prstGeom prst="rect">
            <a:avLst/>
          </a:prstGeom>
          <a:noFill/>
          <a:ln w="9525">
            <a:noFill/>
            <a:miter lim="800000"/>
            <a:headEnd/>
            <a:tailEnd/>
          </a:ln>
        </p:spPr>
        <p:txBody>
          <a:bodyPr>
            <a:spAutoFit/>
          </a:bodyPr>
          <a:lstStyle/>
          <a:p>
            <a:endParaRPr lang="en-US" sz="2000" b="1">
              <a:latin typeface="Arial" charset="0"/>
            </a:endParaRPr>
          </a:p>
        </p:txBody>
      </p:sp>
      <p:pic>
        <p:nvPicPr>
          <p:cNvPr id="18442" name="Picture 10" descr="MCj04244800000[1]"/>
          <p:cNvPicPr>
            <a:picLocks noChangeAspect="1" noChangeArrowheads="1"/>
          </p:cNvPicPr>
          <p:nvPr/>
        </p:nvPicPr>
        <p:blipFill>
          <a:blip r:embed="rId4"/>
          <a:srcRect/>
          <a:stretch>
            <a:fillRect/>
          </a:stretch>
        </p:blipFill>
        <p:spPr bwMode="auto">
          <a:xfrm>
            <a:off x="2484438" y="1628775"/>
            <a:ext cx="1511300" cy="1439863"/>
          </a:xfrm>
          <a:prstGeom prst="rect">
            <a:avLst/>
          </a:prstGeom>
          <a:noFill/>
          <a:ln w="9525">
            <a:noFill/>
            <a:miter lim="800000"/>
            <a:headEnd/>
            <a:tailEnd/>
          </a:ln>
        </p:spPr>
      </p:pic>
      <p:pic>
        <p:nvPicPr>
          <p:cNvPr id="18443" name="Picture 11" descr="MCj04238500000[1]"/>
          <p:cNvPicPr>
            <a:picLocks noChangeAspect="1" noChangeArrowheads="1"/>
          </p:cNvPicPr>
          <p:nvPr/>
        </p:nvPicPr>
        <p:blipFill>
          <a:blip r:embed="rId5"/>
          <a:srcRect/>
          <a:stretch>
            <a:fillRect/>
          </a:stretch>
        </p:blipFill>
        <p:spPr bwMode="auto">
          <a:xfrm>
            <a:off x="4643438" y="1628775"/>
            <a:ext cx="1511300" cy="1655763"/>
          </a:xfrm>
          <a:prstGeom prst="rect">
            <a:avLst/>
          </a:prstGeom>
          <a:noFill/>
          <a:ln w="9525">
            <a:noFill/>
            <a:miter lim="800000"/>
            <a:headEnd/>
            <a:tailEnd/>
          </a:ln>
        </p:spPr>
      </p:pic>
      <p:pic>
        <p:nvPicPr>
          <p:cNvPr id="18444" name="Picture 12" descr="MCj04238420000[1]"/>
          <p:cNvPicPr>
            <a:picLocks noChangeAspect="1" noChangeArrowheads="1"/>
          </p:cNvPicPr>
          <p:nvPr/>
        </p:nvPicPr>
        <p:blipFill>
          <a:blip r:embed="rId6"/>
          <a:srcRect/>
          <a:stretch>
            <a:fillRect/>
          </a:stretch>
        </p:blipFill>
        <p:spPr bwMode="auto">
          <a:xfrm>
            <a:off x="3276600" y="3357563"/>
            <a:ext cx="1511300" cy="1584325"/>
          </a:xfrm>
          <a:prstGeom prst="rect">
            <a:avLst/>
          </a:prstGeom>
          <a:noFill/>
          <a:ln w="9525">
            <a:noFill/>
            <a:miter lim="800000"/>
            <a:headEnd/>
            <a:tailEnd/>
          </a:ln>
        </p:spPr>
      </p:pic>
      <p:pic>
        <p:nvPicPr>
          <p:cNvPr id="18445" name="Picture 13" descr="MCj04238280000[1]"/>
          <p:cNvPicPr>
            <a:picLocks noChangeAspect="1" noChangeArrowheads="1"/>
          </p:cNvPicPr>
          <p:nvPr/>
        </p:nvPicPr>
        <p:blipFill>
          <a:blip r:embed="rId7"/>
          <a:srcRect/>
          <a:stretch>
            <a:fillRect/>
          </a:stretch>
        </p:blipFill>
        <p:spPr bwMode="auto">
          <a:xfrm>
            <a:off x="5795963" y="3573463"/>
            <a:ext cx="1257300" cy="1273175"/>
          </a:xfrm>
          <a:prstGeom prst="rect">
            <a:avLst/>
          </a:prstGeom>
          <a:noFill/>
          <a:ln w="9525">
            <a:noFill/>
            <a:miter lim="800000"/>
            <a:headEnd/>
            <a:tailEnd/>
          </a:ln>
        </p:spPr>
      </p:pic>
      <p:pic>
        <p:nvPicPr>
          <p:cNvPr id="18446" name="Picture 14" descr="MCj04257580000[1]"/>
          <p:cNvPicPr>
            <a:picLocks noChangeAspect="1" noChangeArrowheads="1"/>
          </p:cNvPicPr>
          <p:nvPr/>
        </p:nvPicPr>
        <p:blipFill>
          <a:blip r:embed="rId8"/>
          <a:srcRect/>
          <a:stretch>
            <a:fillRect/>
          </a:stretch>
        </p:blipFill>
        <p:spPr bwMode="auto">
          <a:xfrm>
            <a:off x="7235825" y="1341438"/>
            <a:ext cx="1389063" cy="1503362"/>
          </a:xfrm>
          <a:prstGeom prst="rect">
            <a:avLst/>
          </a:prstGeom>
          <a:noFill/>
          <a:ln w="9525">
            <a:noFill/>
            <a:miter lim="800000"/>
            <a:headEnd/>
            <a:tailEnd/>
          </a:ln>
        </p:spPr>
      </p:pic>
      <p:pic>
        <p:nvPicPr>
          <p:cNvPr id="18447" name="Picture 15" descr="MCj04238560000[1]"/>
          <p:cNvPicPr>
            <a:picLocks noChangeAspect="1" noChangeArrowheads="1"/>
          </p:cNvPicPr>
          <p:nvPr/>
        </p:nvPicPr>
        <p:blipFill>
          <a:blip r:embed="rId9"/>
          <a:srcRect/>
          <a:stretch>
            <a:fillRect/>
          </a:stretch>
        </p:blipFill>
        <p:spPr bwMode="auto">
          <a:xfrm>
            <a:off x="2555875" y="5229225"/>
            <a:ext cx="1439863" cy="1439863"/>
          </a:xfrm>
          <a:prstGeom prst="rect">
            <a:avLst/>
          </a:prstGeom>
          <a:noFill/>
          <a:ln w="9525">
            <a:noFill/>
            <a:miter lim="800000"/>
            <a:headEnd/>
            <a:tailEnd/>
          </a:ln>
        </p:spPr>
      </p:pic>
      <p:pic>
        <p:nvPicPr>
          <p:cNvPr id="18448" name="Picture 16" descr="MCj04258080000[1]"/>
          <p:cNvPicPr>
            <a:picLocks noChangeAspect="1" noChangeArrowheads="1"/>
          </p:cNvPicPr>
          <p:nvPr/>
        </p:nvPicPr>
        <p:blipFill>
          <a:blip r:embed="rId10"/>
          <a:srcRect/>
          <a:stretch>
            <a:fillRect/>
          </a:stretch>
        </p:blipFill>
        <p:spPr bwMode="auto">
          <a:xfrm>
            <a:off x="4572000" y="5543550"/>
            <a:ext cx="1368425" cy="1314450"/>
          </a:xfrm>
          <a:prstGeom prst="rect">
            <a:avLst/>
          </a:prstGeom>
          <a:noFill/>
          <a:ln w="9525">
            <a:noFill/>
            <a:miter lim="800000"/>
            <a:headEnd/>
            <a:tailEnd/>
          </a:ln>
        </p:spPr>
      </p:pic>
      <p:pic>
        <p:nvPicPr>
          <p:cNvPr id="18449" name="Picture 17" descr="MCj04238580000[1]"/>
          <p:cNvPicPr>
            <a:picLocks noChangeAspect="1" noChangeArrowheads="1"/>
          </p:cNvPicPr>
          <p:nvPr/>
        </p:nvPicPr>
        <p:blipFill>
          <a:blip r:embed="rId11"/>
          <a:srcRect/>
          <a:stretch>
            <a:fillRect/>
          </a:stretch>
        </p:blipFill>
        <p:spPr bwMode="auto">
          <a:xfrm>
            <a:off x="6948488" y="5300663"/>
            <a:ext cx="1576387" cy="1333500"/>
          </a:xfrm>
          <a:prstGeom prst="rect">
            <a:avLst/>
          </a:prstGeom>
          <a:noFill/>
          <a:ln w="9525">
            <a:noFill/>
            <a:miter lim="800000"/>
            <a:headEnd/>
            <a:tailEnd/>
          </a:ln>
        </p:spPr>
      </p:pic>
      <p:pic>
        <p:nvPicPr>
          <p:cNvPr id="18450" name="Picture 18" descr="MCj04238300000[1]"/>
          <p:cNvPicPr>
            <a:picLocks noChangeAspect="1" noChangeArrowheads="1"/>
          </p:cNvPicPr>
          <p:nvPr/>
        </p:nvPicPr>
        <p:blipFill>
          <a:blip r:embed="rId12"/>
          <a:srcRect/>
          <a:stretch>
            <a:fillRect/>
          </a:stretch>
        </p:blipFill>
        <p:spPr bwMode="auto">
          <a:xfrm>
            <a:off x="7524750" y="3284538"/>
            <a:ext cx="1349375" cy="1479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1302-20130215-MoreMonstersPattern"/>
          <p:cNvPicPr>
            <a:picLocks noChangeAspect="1" noChangeArrowheads="1"/>
          </p:cNvPicPr>
          <p:nvPr/>
        </p:nvPicPr>
        <p:blipFill>
          <a:blip r:embed="rId3"/>
          <a:srcRect l="32539" r="44792"/>
          <a:stretch>
            <a:fillRect/>
          </a:stretch>
        </p:blipFill>
        <p:spPr bwMode="auto">
          <a:xfrm>
            <a:off x="0" y="0"/>
            <a:ext cx="2089150" cy="6858000"/>
          </a:xfrm>
          <a:prstGeom prst="rect">
            <a:avLst/>
          </a:prstGeom>
          <a:noFill/>
          <a:ln w="9525">
            <a:noFill/>
            <a:miter lim="800000"/>
            <a:headEnd/>
            <a:tailEnd/>
          </a:ln>
        </p:spPr>
      </p:pic>
      <p:sp>
        <p:nvSpPr>
          <p:cNvPr id="29698" name="Rectangle 5"/>
          <p:cNvSpPr>
            <a:spLocks noChangeArrowheads="1"/>
          </p:cNvSpPr>
          <p:nvPr/>
        </p:nvSpPr>
        <p:spPr bwMode="auto">
          <a:xfrm>
            <a:off x="0" y="0"/>
            <a:ext cx="2124075" cy="6858000"/>
          </a:xfrm>
          <a:prstGeom prst="rect">
            <a:avLst/>
          </a:prstGeom>
          <a:solidFill>
            <a:schemeClr val="bg1">
              <a:alpha val="83920"/>
            </a:schemeClr>
          </a:solidFill>
          <a:ln w="9525">
            <a:noFill/>
            <a:miter lim="800000"/>
            <a:headEnd/>
            <a:tailEnd/>
          </a:ln>
        </p:spPr>
        <p:txBody>
          <a:bodyPr wrap="none" anchor="ctr"/>
          <a:lstStyle/>
          <a:p>
            <a:pPr algn="ctr"/>
            <a:endParaRPr lang="en-US" sz="2000">
              <a:latin typeface="Arial" charset="0"/>
            </a:endParaRPr>
          </a:p>
        </p:txBody>
      </p:sp>
      <p:sp>
        <p:nvSpPr>
          <p:cNvPr id="29699" name="Rectangle 7"/>
          <p:cNvSpPr>
            <a:spLocks noGrp="1" noChangeArrowheads="1"/>
          </p:cNvSpPr>
          <p:nvPr>
            <p:ph type="title"/>
          </p:nvPr>
        </p:nvSpPr>
        <p:spPr>
          <a:xfrm>
            <a:off x="1476375" y="260350"/>
            <a:ext cx="8229600" cy="1143000"/>
          </a:xfrm>
        </p:spPr>
        <p:txBody>
          <a:bodyPr/>
          <a:lstStyle/>
          <a:p>
            <a:pPr eaLnBrk="1" hangingPunct="1"/>
            <a:r>
              <a:rPr lang="en-GB" sz="4000" smtClean="0">
                <a:latin typeface="Stencil" pitchFamily="82" charset="0"/>
              </a:rPr>
              <a:t>Taking care of your Body</a:t>
            </a:r>
          </a:p>
        </p:txBody>
      </p:sp>
      <p:sp>
        <p:nvSpPr>
          <p:cNvPr id="29710" name="Text Box 14"/>
          <p:cNvSpPr txBox="1">
            <a:spLocks noChangeArrowheads="1"/>
          </p:cNvSpPr>
          <p:nvPr/>
        </p:nvSpPr>
        <p:spPr bwMode="auto">
          <a:xfrm>
            <a:off x="2484438" y="1196975"/>
            <a:ext cx="2662237" cy="366713"/>
          </a:xfrm>
          <a:prstGeom prst="rect">
            <a:avLst/>
          </a:prstGeom>
          <a:solidFill>
            <a:srgbClr val="FFFF00"/>
          </a:solidFill>
          <a:ln w="9525">
            <a:noFill/>
            <a:miter lim="800000"/>
            <a:headEnd/>
            <a:tailEnd/>
          </a:ln>
        </p:spPr>
        <p:txBody>
          <a:bodyPr>
            <a:spAutoFit/>
          </a:bodyPr>
          <a:lstStyle/>
          <a:p>
            <a:pPr algn="ctr">
              <a:spcBef>
                <a:spcPct val="50000"/>
              </a:spcBef>
            </a:pPr>
            <a:endParaRPr lang="en-GB" sz="1800" dirty="0">
              <a:solidFill>
                <a:srgbClr val="543647"/>
              </a:solidFill>
              <a:latin typeface="Tahoma" pitchFamily="34" charset="0"/>
            </a:endParaRPr>
          </a:p>
        </p:txBody>
      </p:sp>
      <p:sp>
        <p:nvSpPr>
          <p:cNvPr id="29711" name="Text Box 15"/>
          <p:cNvSpPr txBox="1">
            <a:spLocks noChangeArrowheads="1"/>
          </p:cNvSpPr>
          <p:nvPr/>
        </p:nvSpPr>
        <p:spPr bwMode="auto">
          <a:xfrm>
            <a:off x="2268538" y="1773238"/>
            <a:ext cx="3095625" cy="304800"/>
          </a:xfrm>
          <a:prstGeom prst="rect">
            <a:avLst/>
          </a:prstGeom>
          <a:solidFill>
            <a:srgbClr val="FFFF00"/>
          </a:solidFill>
          <a:ln w="9525">
            <a:noFill/>
            <a:miter lim="800000"/>
            <a:headEnd/>
            <a:tailEnd/>
          </a:ln>
        </p:spPr>
        <p:txBody>
          <a:bodyPr>
            <a:spAutoFit/>
          </a:bodyPr>
          <a:lstStyle/>
          <a:p>
            <a:pPr>
              <a:spcBef>
                <a:spcPct val="50000"/>
              </a:spcBef>
            </a:pPr>
            <a:r>
              <a:rPr lang="en-GB" sz="1400">
                <a:solidFill>
                  <a:srgbClr val="543647"/>
                </a:solidFill>
                <a:latin typeface="Tahoma" pitchFamily="34" charset="0"/>
              </a:rPr>
              <a:t>Increase</a:t>
            </a:r>
            <a:r>
              <a:rPr lang="en-GB" sz="1400">
                <a:latin typeface="Tahoma" pitchFamily="34" charset="0"/>
              </a:rPr>
              <a:t> </a:t>
            </a:r>
            <a:r>
              <a:rPr lang="en-GB" sz="1400">
                <a:solidFill>
                  <a:srgbClr val="543647"/>
                </a:solidFill>
                <a:latin typeface="Tahoma" pitchFamily="34" charset="0"/>
              </a:rPr>
              <a:t>in hair growth</a:t>
            </a:r>
          </a:p>
        </p:txBody>
      </p:sp>
      <p:sp>
        <p:nvSpPr>
          <p:cNvPr id="29713" name="Text Box 17"/>
          <p:cNvSpPr txBox="1">
            <a:spLocks noChangeArrowheads="1"/>
          </p:cNvSpPr>
          <p:nvPr/>
        </p:nvSpPr>
        <p:spPr bwMode="auto">
          <a:xfrm>
            <a:off x="3635375" y="2420938"/>
            <a:ext cx="1296988" cy="1155700"/>
          </a:xfrm>
          <a:prstGeom prst="rect">
            <a:avLst/>
          </a:prstGeom>
          <a:solidFill>
            <a:srgbClr val="FFFF99"/>
          </a:solidFill>
          <a:ln w="9525">
            <a:noFill/>
            <a:miter lim="800000"/>
            <a:headEnd/>
            <a:tailEnd/>
          </a:ln>
        </p:spPr>
        <p:txBody>
          <a:bodyPr>
            <a:spAutoFit/>
          </a:bodyPr>
          <a:lstStyle/>
          <a:p>
            <a:pPr>
              <a:spcBef>
                <a:spcPct val="50000"/>
              </a:spcBef>
            </a:pPr>
            <a:r>
              <a:rPr lang="en-GB" sz="1400">
                <a:solidFill>
                  <a:srgbClr val="543647"/>
                </a:solidFill>
                <a:latin typeface="Tahoma" pitchFamily="34" charset="0"/>
              </a:rPr>
              <a:t>Some boys decide to shave off their facial hair</a:t>
            </a:r>
          </a:p>
        </p:txBody>
      </p:sp>
      <p:sp>
        <p:nvSpPr>
          <p:cNvPr id="29714" name="Text Box 18"/>
          <p:cNvSpPr txBox="1">
            <a:spLocks noChangeArrowheads="1"/>
          </p:cNvSpPr>
          <p:nvPr/>
        </p:nvSpPr>
        <p:spPr bwMode="auto">
          <a:xfrm>
            <a:off x="1692275" y="4221163"/>
            <a:ext cx="3311525" cy="366712"/>
          </a:xfrm>
          <a:prstGeom prst="rect">
            <a:avLst/>
          </a:prstGeom>
          <a:solidFill>
            <a:srgbClr val="FFFF00"/>
          </a:solidFill>
          <a:ln w="9525">
            <a:noFill/>
            <a:miter lim="800000"/>
            <a:headEnd/>
            <a:tailEnd/>
          </a:ln>
        </p:spPr>
        <p:txBody>
          <a:bodyPr>
            <a:spAutoFit/>
          </a:bodyPr>
          <a:lstStyle/>
          <a:p>
            <a:pPr>
              <a:spcBef>
                <a:spcPct val="50000"/>
              </a:spcBef>
            </a:pPr>
            <a:r>
              <a:rPr lang="en-GB" sz="1800">
                <a:solidFill>
                  <a:srgbClr val="543647"/>
                </a:solidFill>
                <a:latin typeface="Tahoma" pitchFamily="34" charset="0"/>
              </a:rPr>
              <a:t>Increase in sweat production</a:t>
            </a:r>
          </a:p>
        </p:txBody>
      </p:sp>
      <p:sp>
        <p:nvSpPr>
          <p:cNvPr id="29715" name="Text Box 19"/>
          <p:cNvSpPr txBox="1">
            <a:spLocks noChangeArrowheads="1"/>
          </p:cNvSpPr>
          <p:nvPr/>
        </p:nvSpPr>
        <p:spPr bwMode="auto">
          <a:xfrm>
            <a:off x="1763713" y="2276475"/>
            <a:ext cx="1584325" cy="1155700"/>
          </a:xfrm>
          <a:prstGeom prst="rect">
            <a:avLst/>
          </a:prstGeom>
          <a:solidFill>
            <a:srgbClr val="FFFF99"/>
          </a:solidFill>
          <a:ln w="9525">
            <a:noFill/>
            <a:miter lim="800000"/>
            <a:headEnd/>
            <a:tailEnd/>
          </a:ln>
        </p:spPr>
        <p:txBody>
          <a:bodyPr>
            <a:spAutoFit/>
          </a:bodyPr>
          <a:lstStyle/>
          <a:p>
            <a:pPr>
              <a:spcBef>
                <a:spcPct val="50000"/>
              </a:spcBef>
            </a:pPr>
            <a:r>
              <a:rPr lang="en-GB" sz="1400">
                <a:solidFill>
                  <a:srgbClr val="543647"/>
                </a:solidFill>
                <a:latin typeface="Tahoma" pitchFamily="34" charset="0"/>
              </a:rPr>
              <a:t>Some girls decide to remove hair that grows on their legs and under arms</a:t>
            </a:r>
          </a:p>
        </p:txBody>
      </p:sp>
      <p:sp>
        <p:nvSpPr>
          <p:cNvPr id="29717" name="Text Box 21"/>
          <p:cNvSpPr txBox="1">
            <a:spLocks noChangeArrowheads="1"/>
          </p:cNvSpPr>
          <p:nvPr/>
        </p:nvSpPr>
        <p:spPr bwMode="auto">
          <a:xfrm>
            <a:off x="1187450" y="5013325"/>
            <a:ext cx="1944688" cy="1581150"/>
          </a:xfrm>
          <a:prstGeom prst="rect">
            <a:avLst/>
          </a:prstGeom>
          <a:solidFill>
            <a:srgbClr val="FFFF99"/>
          </a:solidFill>
          <a:ln w="9525">
            <a:noFill/>
            <a:miter lim="800000"/>
            <a:headEnd/>
            <a:tailEnd/>
          </a:ln>
        </p:spPr>
        <p:txBody>
          <a:bodyPr>
            <a:spAutoFit/>
          </a:bodyPr>
          <a:lstStyle/>
          <a:p>
            <a:pPr>
              <a:spcBef>
                <a:spcPct val="50000"/>
              </a:spcBef>
            </a:pPr>
            <a:r>
              <a:rPr lang="en-GB" sz="1400">
                <a:solidFill>
                  <a:srgbClr val="543647"/>
                </a:solidFill>
                <a:latin typeface="Tahoma" pitchFamily="34" charset="0"/>
              </a:rPr>
              <a:t>Sweat more under arm, feet, all over - develop new kind of body odour.  So will need to change clothes and wash more often</a:t>
            </a:r>
          </a:p>
        </p:txBody>
      </p:sp>
      <p:sp>
        <p:nvSpPr>
          <p:cNvPr id="29718" name="Text Box 22"/>
          <p:cNvSpPr txBox="1">
            <a:spLocks noChangeArrowheads="1"/>
          </p:cNvSpPr>
          <p:nvPr/>
        </p:nvSpPr>
        <p:spPr bwMode="auto">
          <a:xfrm>
            <a:off x="3563938" y="5084763"/>
            <a:ext cx="2087562" cy="1581150"/>
          </a:xfrm>
          <a:prstGeom prst="rect">
            <a:avLst/>
          </a:prstGeom>
          <a:solidFill>
            <a:srgbClr val="FFFF99"/>
          </a:solidFill>
          <a:ln w="9525">
            <a:noFill/>
            <a:miter lim="800000"/>
            <a:headEnd/>
            <a:tailEnd/>
          </a:ln>
        </p:spPr>
        <p:txBody>
          <a:bodyPr>
            <a:spAutoFit/>
          </a:bodyPr>
          <a:lstStyle/>
          <a:p>
            <a:pPr>
              <a:spcBef>
                <a:spcPct val="50000"/>
              </a:spcBef>
            </a:pPr>
            <a:r>
              <a:rPr lang="en-GB" sz="1400">
                <a:solidFill>
                  <a:srgbClr val="543647"/>
                </a:solidFill>
                <a:latin typeface="Tahoma" pitchFamily="34" charset="0"/>
              </a:rPr>
              <a:t>Skin and hair become oily – may get spots on face / back.  Wash hair and face frequently, avoid greasy foods.  See Dr if spots are very</a:t>
            </a:r>
            <a:r>
              <a:rPr lang="en-GB" sz="1400">
                <a:latin typeface="Tahoma" pitchFamily="34" charset="0"/>
              </a:rPr>
              <a:t> </a:t>
            </a:r>
            <a:r>
              <a:rPr lang="en-GB" sz="1400">
                <a:solidFill>
                  <a:srgbClr val="543647"/>
                </a:solidFill>
                <a:latin typeface="Tahoma" pitchFamily="34" charset="0"/>
              </a:rPr>
              <a:t>bad</a:t>
            </a:r>
          </a:p>
        </p:txBody>
      </p:sp>
      <p:sp>
        <p:nvSpPr>
          <p:cNvPr id="29719" name="Text Box 23"/>
          <p:cNvSpPr txBox="1">
            <a:spLocks noChangeArrowheads="1"/>
          </p:cNvSpPr>
          <p:nvPr/>
        </p:nvSpPr>
        <p:spPr bwMode="auto">
          <a:xfrm>
            <a:off x="5940425" y="1196975"/>
            <a:ext cx="2447925" cy="366713"/>
          </a:xfrm>
          <a:prstGeom prst="rect">
            <a:avLst/>
          </a:prstGeom>
          <a:solidFill>
            <a:srgbClr val="CCFF66"/>
          </a:solidFill>
          <a:ln w="9525">
            <a:noFill/>
            <a:miter lim="800000"/>
            <a:headEnd/>
            <a:tailEnd/>
          </a:ln>
        </p:spPr>
        <p:txBody>
          <a:bodyPr>
            <a:spAutoFit/>
          </a:bodyPr>
          <a:lstStyle/>
          <a:p>
            <a:pPr>
              <a:spcBef>
                <a:spcPct val="50000"/>
              </a:spcBef>
            </a:pPr>
            <a:r>
              <a:rPr lang="en-GB" sz="1800">
                <a:solidFill>
                  <a:srgbClr val="543647"/>
                </a:solidFill>
                <a:latin typeface="Tahoma" pitchFamily="34" charset="0"/>
              </a:rPr>
              <a:t>DIET AND EXERCISE</a:t>
            </a:r>
          </a:p>
        </p:txBody>
      </p:sp>
      <p:sp>
        <p:nvSpPr>
          <p:cNvPr id="29720" name="Text Box 24"/>
          <p:cNvSpPr txBox="1">
            <a:spLocks noChangeArrowheads="1"/>
          </p:cNvSpPr>
          <p:nvPr/>
        </p:nvSpPr>
        <p:spPr bwMode="auto">
          <a:xfrm>
            <a:off x="5724525" y="1773238"/>
            <a:ext cx="2808288" cy="274637"/>
          </a:xfrm>
          <a:prstGeom prst="rect">
            <a:avLst/>
          </a:prstGeom>
          <a:solidFill>
            <a:srgbClr val="CCFF66"/>
          </a:solidFill>
          <a:ln w="9525">
            <a:noFill/>
            <a:miter lim="800000"/>
            <a:headEnd/>
            <a:tailEnd/>
          </a:ln>
        </p:spPr>
        <p:txBody>
          <a:bodyPr>
            <a:spAutoFit/>
          </a:bodyPr>
          <a:lstStyle/>
          <a:p>
            <a:pPr algn="ctr">
              <a:spcBef>
                <a:spcPct val="50000"/>
              </a:spcBef>
            </a:pPr>
            <a:r>
              <a:rPr lang="en-GB" sz="1200">
                <a:solidFill>
                  <a:srgbClr val="543647"/>
                </a:solidFill>
                <a:latin typeface="Tahoma" pitchFamily="34" charset="0"/>
              </a:rPr>
              <a:t>Rapid growth spurt</a:t>
            </a:r>
          </a:p>
        </p:txBody>
      </p:sp>
      <p:sp>
        <p:nvSpPr>
          <p:cNvPr id="29721" name="Text Box 25"/>
          <p:cNvSpPr txBox="1">
            <a:spLocks noChangeArrowheads="1"/>
          </p:cNvSpPr>
          <p:nvPr/>
        </p:nvSpPr>
        <p:spPr bwMode="auto">
          <a:xfrm>
            <a:off x="5508625" y="2420938"/>
            <a:ext cx="1511300" cy="2432050"/>
          </a:xfrm>
          <a:prstGeom prst="rect">
            <a:avLst/>
          </a:prstGeom>
          <a:solidFill>
            <a:srgbClr val="CCFFCC"/>
          </a:solidFill>
          <a:ln w="9525">
            <a:noFill/>
            <a:miter lim="800000"/>
            <a:headEnd/>
            <a:tailEnd/>
          </a:ln>
        </p:spPr>
        <p:txBody>
          <a:bodyPr>
            <a:spAutoFit/>
          </a:bodyPr>
          <a:lstStyle/>
          <a:p>
            <a:pPr>
              <a:spcBef>
                <a:spcPct val="50000"/>
              </a:spcBef>
            </a:pPr>
            <a:r>
              <a:rPr lang="en-GB" sz="1400">
                <a:solidFill>
                  <a:srgbClr val="543647"/>
                </a:solidFill>
                <a:latin typeface="Tahoma" pitchFamily="34" charset="0"/>
              </a:rPr>
              <a:t>Your body needs more “good foods” containing vitamins, minerals, protein and carbohydrates and less Junk food which is high in fat.</a:t>
            </a:r>
          </a:p>
        </p:txBody>
      </p:sp>
      <p:sp>
        <p:nvSpPr>
          <p:cNvPr id="29722" name="Text Box 26"/>
          <p:cNvSpPr txBox="1">
            <a:spLocks noChangeArrowheads="1"/>
          </p:cNvSpPr>
          <p:nvPr/>
        </p:nvSpPr>
        <p:spPr bwMode="auto">
          <a:xfrm>
            <a:off x="7164388" y="2420938"/>
            <a:ext cx="1655762" cy="1155700"/>
          </a:xfrm>
          <a:prstGeom prst="rect">
            <a:avLst/>
          </a:prstGeom>
          <a:solidFill>
            <a:srgbClr val="CCFFCC"/>
          </a:solidFill>
          <a:ln w="9525">
            <a:noFill/>
            <a:miter lim="800000"/>
            <a:headEnd/>
            <a:tailEnd/>
          </a:ln>
        </p:spPr>
        <p:txBody>
          <a:bodyPr>
            <a:spAutoFit/>
          </a:bodyPr>
          <a:lstStyle/>
          <a:p>
            <a:pPr>
              <a:spcBef>
                <a:spcPct val="50000"/>
              </a:spcBef>
            </a:pPr>
            <a:r>
              <a:rPr lang="en-GB" sz="1400">
                <a:solidFill>
                  <a:srgbClr val="543647"/>
                </a:solidFill>
                <a:latin typeface="Tahoma" pitchFamily="34" charset="0"/>
              </a:rPr>
              <a:t>Regular exercise helps to strengthen growing bones and muscles</a:t>
            </a:r>
          </a:p>
        </p:txBody>
      </p:sp>
      <p:cxnSp>
        <p:nvCxnSpPr>
          <p:cNvPr id="2" name="AutoShape 27"/>
          <p:cNvCxnSpPr>
            <a:cxnSpLocks noChangeShapeType="1"/>
            <a:endCxn id="29717" idx="0"/>
          </p:cNvCxnSpPr>
          <p:nvPr/>
        </p:nvCxnSpPr>
        <p:spPr bwMode="auto">
          <a:xfrm>
            <a:off x="4140200" y="2133600"/>
            <a:ext cx="215900" cy="215900"/>
          </a:xfrm>
          <a:prstGeom prst="straightConnector1">
            <a:avLst/>
          </a:prstGeom>
          <a:noFill/>
          <a:ln w="9525">
            <a:solidFill>
              <a:schemeClr val="tx1"/>
            </a:solidFill>
            <a:round/>
            <a:headEnd/>
            <a:tailEnd type="triangle" w="med" len="med"/>
          </a:ln>
        </p:spPr>
      </p:cxnSp>
      <p:cxnSp>
        <p:nvCxnSpPr>
          <p:cNvPr id="29712" name="AutoShape 28"/>
          <p:cNvCxnSpPr>
            <a:cxnSpLocks noChangeShapeType="1"/>
          </p:cNvCxnSpPr>
          <p:nvPr/>
        </p:nvCxnSpPr>
        <p:spPr bwMode="auto">
          <a:xfrm flipH="1">
            <a:off x="2555875" y="2133600"/>
            <a:ext cx="360363" cy="142875"/>
          </a:xfrm>
          <a:prstGeom prst="straightConnector1">
            <a:avLst/>
          </a:prstGeom>
          <a:noFill/>
          <a:ln w="9525">
            <a:solidFill>
              <a:schemeClr val="tx1"/>
            </a:solidFill>
            <a:round/>
            <a:headEnd/>
            <a:tailEnd type="triangle" w="med" len="med"/>
          </a:ln>
        </p:spPr>
      </p:cxnSp>
      <p:cxnSp>
        <p:nvCxnSpPr>
          <p:cNvPr id="3" name="AutoShape 29"/>
          <p:cNvCxnSpPr>
            <a:cxnSpLocks noChangeShapeType="1"/>
            <a:endCxn id="29717" idx="0"/>
          </p:cNvCxnSpPr>
          <p:nvPr/>
        </p:nvCxnSpPr>
        <p:spPr bwMode="auto">
          <a:xfrm flipH="1">
            <a:off x="6227763" y="2060575"/>
            <a:ext cx="865187" cy="288925"/>
          </a:xfrm>
          <a:prstGeom prst="straightConnector1">
            <a:avLst/>
          </a:prstGeom>
          <a:noFill/>
          <a:ln w="9525">
            <a:solidFill>
              <a:schemeClr val="tx1"/>
            </a:solidFill>
            <a:round/>
            <a:headEnd/>
            <a:tailEnd type="triangle" w="med" len="med"/>
          </a:ln>
        </p:spPr>
      </p:cxnSp>
      <p:cxnSp>
        <p:nvCxnSpPr>
          <p:cNvPr id="4" name="AutoShape 30"/>
          <p:cNvCxnSpPr>
            <a:cxnSpLocks noChangeShapeType="1"/>
            <a:endCxn id="29717" idx="0"/>
          </p:cNvCxnSpPr>
          <p:nvPr/>
        </p:nvCxnSpPr>
        <p:spPr bwMode="auto">
          <a:xfrm>
            <a:off x="7451725" y="2060575"/>
            <a:ext cx="504825" cy="288925"/>
          </a:xfrm>
          <a:prstGeom prst="straightConnector1">
            <a:avLst/>
          </a:prstGeom>
          <a:noFill/>
          <a:ln w="9525">
            <a:solidFill>
              <a:schemeClr val="tx1"/>
            </a:solidFill>
            <a:round/>
            <a:headEnd/>
            <a:tailEnd type="triangle" w="med" len="med"/>
          </a:ln>
        </p:spPr>
      </p:cxnSp>
      <p:cxnSp>
        <p:nvCxnSpPr>
          <p:cNvPr id="5" name="AutoShape 31"/>
          <p:cNvCxnSpPr>
            <a:cxnSpLocks noChangeShapeType="1"/>
            <a:endCxn id="29717" idx="0"/>
          </p:cNvCxnSpPr>
          <p:nvPr/>
        </p:nvCxnSpPr>
        <p:spPr bwMode="auto">
          <a:xfrm>
            <a:off x="2484438" y="3500438"/>
            <a:ext cx="792162" cy="649287"/>
          </a:xfrm>
          <a:prstGeom prst="straightConnector1">
            <a:avLst/>
          </a:prstGeom>
          <a:noFill/>
          <a:ln w="9525">
            <a:solidFill>
              <a:schemeClr val="tx1"/>
            </a:solidFill>
            <a:round/>
            <a:headEnd/>
            <a:tailEnd type="triangle" w="med" len="med"/>
          </a:ln>
        </p:spPr>
      </p:cxnSp>
      <p:cxnSp>
        <p:nvCxnSpPr>
          <p:cNvPr id="29716" name="AutoShape 32"/>
          <p:cNvCxnSpPr>
            <a:cxnSpLocks noChangeShapeType="1"/>
          </p:cNvCxnSpPr>
          <p:nvPr/>
        </p:nvCxnSpPr>
        <p:spPr bwMode="auto">
          <a:xfrm flipH="1">
            <a:off x="3708400" y="3644900"/>
            <a:ext cx="576263" cy="504825"/>
          </a:xfrm>
          <a:prstGeom prst="straightConnector1">
            <a:avLst/>
          </a:prstGeom>
          <a:noFill/>
          <a:ln w="9525">
            <a:solidFill>
              <a:schemeClr val="tx1"/>
            </a:solidFill>
            <a:round/>
            <a:headEnd/>
            <a:tailEnd type="triangle" w="med" len="med"/>
          </a:ln>
        </p:spPr>
      </p:cxnSp>
      <p:cxnSp>
        <p:nvCxnSpPr>
          <p:cNvPr id="6" name="AutoShape 33"/>
          <p:cNvCxnSpPr>
            <a:cxnSpLocks noChangeShapeType="1"/>
            <a:endCxn id="29717" idx="0"/>
          </p:cNvCxnSpPr>
          <p:nvPr/>
        </p:nvCxnSpPr>
        <p:spPr bwMode="auto">
          <a:xfrm>
            <a:off x="3492500" y="2133600"/>
            <a:ext cx="0" cy="2087563"/>
          </a:xfrm>
          <a:prstGeom prst="straightConnector1">
            <a:avLst/>
          </a:prstGeom>
          <a:noFill/>
          <a:ln w="9525">
            <a:solidFill>
              <a:schemeClr val="tx1"/>
            </a:solidFill>
            <a:round/>
            <a:headEnd/>
            <a:tailEnd type="triangle" w="med" len="med"/>
          </a:ln>
        </p:spPr>
      </p:cxnSp>
      <p:cxnSp>
        <p:nvCxnSpPr>
          <p:cNvPr id="7" name="AutoShape 35"/>
          <p:cNvCxnSpPr>
            <a:cxnSpLocks noChangeShapeType="1"/>
            <a:endCxn id="29717" idx="0"/>
          </p:cNvCxnSpPr>
          <p:nvPr/>
        </p:nvCxnSpPr>
        <p:spPr bwMode="auto">
          <a:xfrm>
            <a:off x="3419475" y="4652963"/>
            <a:ext cx="1152525" cy="360362"/>
          </a:xfrm>
          <a:prstGeom prst="straightConnector1">
            <a:avLst/>
          </a:prstGeom>
          <a:noFill/>
          <a:ln w="9525">
            <a:solidFill>
              <a:schemeClr val="tx1"/>
            </a:solidFill>
            <a:round/>
            <a:headEnd/>
            <a:tailEnd type="triangle" w="med" len="med"/>
          </a:ln>
        </p:spPr>
      </p:cxnSp>
      <p:cxnSp>
        <p:nvCxnSpPr>
          <p:cNvPr id="8" name="AutoShape 36"/>
          <p:cNvCxnSpPr>
            <a:cxnSpLocks noChangeShapeType="1"/>
            <a:endCxn id="29717" idx="0"/>
          </p:cNvCxnSpPr>
          <p:nvPr/>
        </p:nvCxnSpPr>
        <p:spPr bwMode="auto">
          <a:xfrm flipH="1">
            <a:off x="2160588" y="4652963"/>
            <a:ext cx="1187450" cy="360362"/>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9715"/>
                                        </p:tgtEl>
                                        <p:attrNameLst>
                                          <p:attrName>style.visibility</p:attrName>
                                        </p:attrNameLst>
                                      </p:cBhvr>
                                      <p:to>
                                        <p:strVal val="visible"/>
                                      </p:to>
                                    </p:set>
                                    <p:animEffect transition="in" filter="slide(fromBottom)">
                                      <p:cBhvr>
                                        <p:cTn id="15" dur="500"/>
                                        <p:tgtEl>
                                          <p:spTgt spid="2971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9713"/>
                                        </p:tgtEl>
                                        <p:attrNameLst>
                                          <p:attrName>style.visibility</p:attrName>
                                        </p:attrNameLst>
                                      </p:cBhvr>
                                      <p:to>
                                        <p:strVal val="visible"/>
                                      </p:to>
                                    </p:set>
                                    <p:animEffect transition="in" filter="slide(fromBottom)">
                                      <p:cBhvr>
                                        <p:cTn id="20" dur="500"/>
                                        <p:tgtEl>
                                          <p:spTgt spid="297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9714"/>
                                        </p:tgtEl>
                                        <p:attrNameLst>
                                          <p:attrName>style.visibility</p:attrName>
                                        </p:attrNameLst>
                                      </p:cBhvr>
                                      <p:to>
                                        <p:strVal val="visible"/>
                                      </p:to>
                                    </p:set>
                                    <p:animEffect transition="in" filter="slide(fromBottom)">
                                      <p:cBhvr>
                                        <p:cTn id="25" dur="500"/>
                                        <p:tgtEl>
                                          <p:spTgt spid="2971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9717"/>
                                        </p:tgtEl>
                                        <p:attrNameLst>
                                          <p:attrName>style.visibility</p:attrName>
                                        </p:attrNameLst>
                                      </p:cBhvr>
                                      <p:to>
                                        <p:strVal val="visible"/>
                                      </p:to>
                                    </p:set>
                                    <p:animEffect transition="in" filter="slide(fromBottom)">
                                      <p:cBhvr>
                                        <p:cTn id="30" dur="500"/>
                                        <p:tgtEl>
                                          <p:spTgt spid="2971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9718"/>
                                        </p:tgtEl>
                                        <p:attrNameLst>
                                          <p:attrName>style.visibility</p:attrName>
                                        </p:attrNameLst>
                                      </p:cBhvr>
                                      <p:to>
                                        <p:strVal val="visible"/>
                                      </p:to>
                                    </p:set>
                                    <p:animEffect transition="in" filter="slide(fromBottom)">
                                      <p:cBhvr>
                                        <p:cTn id="35" dur="500"/>
                                        <p:tgtEl>
                                          <p:spTgt spid="2971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9719"/>
                                        </p:tgtEl>
                                        <p:attrNameLst>
                                          <p:attrName>style.visibility</p:attrName>
                                        </p:attrNameLst>
                                      </p:cBhvr>
                                      <p:to>
                                        <p:strVal val="visible"/>
                                      </p:to>
                                    </p:set>
                                    <p:animEffect transition="in" filter="slide(fromBottom)">
                                      <p:cBhvr>
                                        <p:cTn id="40" dur="500"/>
                                        <p:tgtEl>
                                          <p:spTgt spid="29719"/>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9720"/>
                                        </p:tgtEl>
                                        <p:attrNameLst>
                                          <p:attrName>style.visibility</p:attrName>
                                        </p:attrNameLst>
                                      </p:cBhvr>
                                      <p:to>
                                        <p:strVal val="visible"/>
                                      </p:to>
                                    </p:set>
                                    <p:animEffect transition="in" filter="slide(fromBottom)">
                                      <p:cBhvr>
                                        <p:cTn id="45" dur="500"/>
                                        <p:tgtEl>
                                          <p:spTgt spid="297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29721"/>
                                        </p:tgtEl>
                                        <p:attrNameLst>
                                          <p:attrName>style.visibility</p:attrName>
                                        </p:attrNameLst>
                                      </p:cBhvr>
                                      <p:to>
                                        <p:strVal val="visible"/>
                                      </p:to>
                                    </p:set>
                                    <p:animEffect transition="in" filter="slide(fromBottom)">
                                      <p:cBhvr>
                                        <p:cTn id="50" dur="500"/>
                                        <p:tgtEl>
                                          <p:spTgt spid="2972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9722"/>
                                        </p:tgtEl>
                                        <p:attrNameLst>
                                          <p:attrName>style.visibility</p:attrName>
                                        </p:attrNameLst>
                                      </p:cBhvr>
                                      <p:to>
                                        <p:strVal val="visible"/>
                                      </p:to>
                                    </p:set>
                                    <p:animEffect transition="in" filter="slide(fromBottom)">
                                      <p:cBhvr>
                                        <p:cTn id="55" dur="500"/>
                                        <p:tgtEl>
                                          <p:spTgt spid="29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animBg="1"/>
      <p:bldP spid="29711" grpId="0" animBg="1"/>
      <p:bldP spid="29713" grpId="0" animBg="1"/>
      <p:bldP spid="29714" grpId="0" animBg="1"/>
      <p:bldP spid="29715" grpId="0" animBg="1"/>
      <p:bldP spid="29717" grpId="0" animBg="1"/>
      <p:bldP spid="29718" grpId="0" animBg="1"/>
      <p:bldP spid="29719" grpId="0" animBg="1"/>
      <p:bldP spid="29720" grpId="0" animBg="1"/>
      <p:bldP spid="29721" grpId="0" animBg="1"/>
      <p:bldP spid="2972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901</Words>
  <Application>Microsoft Office PowerPoint</Application>
  <PresentationFormat>On-screen Show (4:3)</PresentationFormat>
  <Paragraphs>87</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Stencil</vt:lpstr>
      <vt:lpstr>Tahoma</vt:lpstr>
      <vt:lpstr>Default Design</vt:lpstr>
      <vt:lpstr>PowerPoint Presentation</vt:lpstr>
      <vt:lpstr>What Is Puberty ?</vt:lpstr>
      <vt:lpstr>            Girls</vt:lpstr>
      <vt:lpstr> What’s on in the inside</vt:lpstr>
      <vt:lpstr>     The Menstrual Cycle</vt:lpstr>
      <vt:lpstr>          Boys</vt:lpstr>
      <vt:lpstr>What’s on in the inside</vt:lpstr>
      <vt:lpstr>New and changing feelings</vt:lpstr>
      <vt:lpstr>Taking care of your Body</vt:lpstr>
    </vt:vector>
  </TitlesOfParts>
  <Company>South Staffordshire PCT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NHS</dc:creator>
  <cp:lastModifiedBy> Jennifer Mace</cp:lastModifiedBy>
  <cp:revision>22</cp:revision>
  <dcterms:created xsi:type="dcterms:W3CDTF">2014-06-06T15:13:02Z</dcterms:created>
  <dcterms:modified xsi:type="dcterms:W3CDTF">2018-10-22T12:31:49Z</dcterms:modified>
</cp:coreProperties>
</file>